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</p:sldMasterIdLst>
  <p:notesMasterIdLst>
    <p:notesMasterId r:id="rId21"/>
  </p:notesMasterIdLst>
  <p:handoutMasterIdLst>
    <p:handoutMasterId r:id="rId22"/>
  </p:handoutMasterIdLst>
  <p:sldIdLst>
    <p:sldId id="321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23" r:id="rId13"/>
    <p:sldId id="314" r:id="rId14"/>
    <p:sldId id="315" r:id="rId15"/>
    <p:sldId id="324" r:id="rId16"/>
    <p:sldId id="327" r:id="rId17"/>
    <p:sldId id="281" r:id="rId18"/>
    <p:sldId id="328" r:id="rId19"/>
    <p:sldId id="322" r:id="rId20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22"/>
  </p:normalViewPr>
  <p:slideViewPr>
    <p:cSldViewPr snapToGrid="0" snapToObjects="1">
      <p:cViewPr varScale="1">
        <p:scale>
          <a:sx n="114" d="100"/>
          <a:sy n="114" d="100"/>
        </p:scale>
        <p:origin x="1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6" d="100"/>
          <a:sy n="136" d="100"/>
        </p:scale>
        <p:origin x="551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7C144-5A7A-4E4C-90B3-D6A408178DAC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AB677-D8E3-FE4D-8AA1-FAC345AC5D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1ABD4-494F-0240-9520-5CBBA25E332F}" type="datetimeFigureOut">
              <a:rPr lang="es-ES_tradnl" smtClean="0"/>
              <a:t>14/6/23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82D59-D14A-4548-93B2-17B25710E21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91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MACAYA</a:t>
            </a:r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8BE0CCB1-049F-D548-93B1-FE3D2FC725C0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030033AF-6435-5C44-A904-C4144990C6FF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MACAYA</a:t>
            </a:r>
          </a:p>
        </p:txBody>
      </p:sp>
      <p:sp>
        <p:nvSpPr>
          <p:cNvPr id="8" name="Marcador de número de diapositiva 8">
            <a:extLst>
              <a:ext uri="{FF2B5EF4-FFF2-40B4-BE49-F238E27FC236}">
                <a16:creationId xmlns:a16="http://schemas.microsoft.com/office/drawing/2014/main" id="{25D6E229-6B5E-2D46-A5BF-E50CE8DBB489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1">
            <a:extLst>
              <a:ext uri="{FF2B5EF4-FFF2-40B4-BE49-F238E27FC236}">
                <a16:creationId xmlns:a16="http://schemas.microsoft.com/office/drawing/2014/main" id="{F9690CE4-16FF-7D43-81BF-ECAB6EF09932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0D78E-DD50-0544-8F60-0DDB49C7E42A}"/>
              </a:ext>
            </a:extLst>
          </p:cNvPr>
          <p:cNvSpPr/>
          <p:nvPr userDrawn="1"/>
        </p:nvSpPr>
        <p:spPr>
          <a:xfrm>
            <a:off x="292964" y="4848447"/>
            <a:ext cx="10093911" cy="1913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9">
            <a:extLst>
              <a:ext uri="{FF2B5EF4-FFF2-40B4-BE49-F238E27FC236}">
                <a16:creationId xmlns:a16="http://schemas.microsoft.com/office/drawing/2014/main" id="{23C9FC5B-A1EF-F44E-B0EF-DC0CE7AF0BCF}"/>
              </a:ext>
            </a:extLst>
          </p:cNvPr>
          <p:cNvCxnSpPr>
            <a:cxnSpLocks/>
          </p:cNvCxnSpPr>
          <p:nvPr userDrawn="1"/>
        </p:nvCxnSpPr>
        <p:spPr>
          <a:xfrm>
            <a:off x="292964" y="7022004"/>
            <a:ext cx="10093911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126">
            <a:extLst>
              <a:ext uri="{FF2B5EF4-FFF2-40B4-BE49-F238E27FC236}">
                <a16:creationId xmlns:a16="http://schemas.microsoft.com/office/drawing/2014/main" id="{DE41D912-AB77-C444-A7A3-566F8BD288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697" y="7071065"/>
            <a:ext cx="3113017" cy="2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298" tIns="34155" rIns="68298" bIns="34155" anchor="t" anchorCtr="0" upright="1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1" i="0" cap="all" baseline="0" noProof="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Guía accesible para la visita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s-ES_tradnl" sz="700" b="0" i="0" cap="all" baseline="0" noProof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CaixaForum MACAYA</a:t>
            </a:r>
          </a:p>
        </p:txBody>
      </p:sp>
      <p:sp>
        <p:nvSpPr>
          <p:cNvPr id="7" name="Marcador de número de diapositiva 8">
            <a:extLst>
              <a:ext uri="{FF2B5EF4-FFF2-40B4-BE49-F238E27FC236}">
                <a16:creationId xmlns:a16="http://schemas.microsoft.com/office/drawing/2014/main" id="{D04F6520-E8EA-E042-A201-0C8EA78E390C}"/>
              </a:ext>
            </a:extLst>
          </p:cNvPr>
          <p:cNvSpPr txBox="1">
            <a:spLocks/>
          </p:cNvSpPr>
          <p:nvPr userDrawn="1"/>
        </p:nvSpPr>
        <p:spPr>
          <a:xfrm>
            <a:off x="10171809" y="7057590"/>
            <a:ext cx="38431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2400">
                <a:solidFill>
                  <a:srgbClr val="7F7F7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D9D9B-F211-3F4F-B17B-5D34EB066A3B}" type="slidenum">
              <a:rPr kumimoji="0" lang="es-ES_tradnl" sz="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_tradnl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D02EFC63-B37F-E44F-9386-ACE9291FBD6B}"/>
              </a:ext>
            </a:extLst>
          </p:cNvPr>
          <p:cNvSpPr txBox="1"/>
          <p:nvPr userDrawn="1"/>
        </p:nvSpPr>
        <p:spPr>
          <a:xfrm>
            <a:off x="6426686" y="7062676"/>
            <a:ext cx="38337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© Fundación</a:t>
            </a:r>
            <a:r>
              <a:rPr lang="es-ES" sz="700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 ”la Caixa”</a:t>
            </a:r>
            <a:r>
              <a:rPr lang="es-ES" sz="7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Barcelona, 2023.</a:t>
            </a:r>
            <a:endParaRPr lang="es-ES_tradnl" sz="7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C5885F-7A86-E64D-BBAF-3FE0730C77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87" y="171900"/>
            <a:ext cx="2858400" cy="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2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9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5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50.jpeg"/><Relationship Id="rId4" Type="http://schemas.openxmlformats.org/officeDocument/2006/relationships/image" Target="../media/image31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2.jpeg"/><Relationship Id="rId7" Type="http://schemas.openxmlformats.org/officeDocument/2006/relationships/image" Target="../media/image1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5.jpeg"/><Relationship Id="rId7" Type="http://schemas.openxmlformats.org/officeDocument/2006/relationships/image" Target="../media/image2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52.jpeg"/><Relationship Id="rId10" Type="http://schemas.openxmlformats.org/officeDocument/2006/relationships/image" Target="../media/image44.png"/><Relationship Id="rId4" Type="http://schemas.openxmlformats.org/officeDocument/2006/relationships/image" Target="../media/image56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3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5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10" Type="http://schemas.openxmlformats.org/officeDocument/2006/relationships/image" Target="../media/image35.jpe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8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48" y="2843211"/>
            <a:ext cx="10303148" cy="453504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80548" y="4726983"/>
            <a:ext cx="10303149" cy="2651277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78000">
                <a:schemeClr val="tx2">
                  <a:lumMod val="75000"/>
                  <a:alpha val="4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7652464" y="235743"/>
            <a:ext cx="2831231" cy="351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s-ES_tradnl" sz="19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caixaForum macaya</a:t>
            </a:r>
            <a:endParaRPr lang="es-ES_tradnl" sz="1900" i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156121" y="653038"/>
            <a:ext cx="2230754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493" y="6654459"/>
            <a:ext cx="2145382" cy="478618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8022A46A-4F96-8444-B82B-AB618FEB0C51}"/>
              </a:ext>
            </a:extLst>
          </p:cNvPr>
          <p:cNvSpPr txBox="1">
            <a:spLocks/>
          </p:cNvSpPr>
          <p:nvPr/>
        </p:nvSpPr>
        <p:spPr>
          <a:xfrm>
            <a:off x="718458" y="1173375"/>
            <a:ext cx="9973355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500"/>
              </a:lnSpc>
            </a:pP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</a:rPr>
              <a:t>Guia accessible </a:t>
            </a:r>
            <a:b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</a:br>
            <a:r>
              <a:rPr lang="ca-E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charset="0"/>
                <a:ea typeface="Times" charset="0"/>
                <a:cs typeface="Times" charset="0"/>
              </a:rPr>
              <a:t>per a la visita</a:t>
            </a:r>
            <a:endParaRPr lang="ca-ES" sz="6000" i="1" dirty="0">
              <a:solidFill>
                <a:schemeClr val="tx1">
                  <a:lumMod val="85000"/>
                  <a:lumOff val="15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1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BAIXA HI HA UNES ESCALES PER PUJAR A LA PLANTA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la planta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246365" y="268840"/>
            <a:ext cx="6140507" cy="43412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31144" y="5246923"/>
            <a:ext cx="1726458" cy="887471"/>
            <a:chOff x="8471869" y="5246923"/>
            <a:chExt cx="1726458" cy="88747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D311DA-3587-9346-A1B7-A7AA1431D70F}"/>
                </a:ext>
              </a:extLst>
            </p:cNvPr>
            <p:cNvGrpSpPr/>
            <p:nvPr/>
          </p:nvGrpSpPr>
          <p:grpSpPr>
            <a:xfrm>
              <a:off x="8471869" y="5246923"/>
              <a:ext cx="1726458" cy="887471"/>
              <a:chOff x="3628209" y="5246923"/>
              <a:chExt cx="1726458" cy="887471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AA5F29F-5E14-4041-AECD-70D3A92BF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8209" y="6134394"/>
                <a:ext cx="172645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8766636" y="5678286"/>
              <a:ext cx="947757" cy="185369"/>
              <a:chOff x="2640293" y="5692140"/>
              <a:chExt cx="947757" cy="18536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69214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71322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64385" y="5267704"/>
            <a:ext cx="1153015" cy="866690"/>
            <a:chOff x="4127695" y="5267704"/>
            <a:chExt cx="1153015" cy="86669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69" y="6134394"/>
              <a:ext cx="11410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214481" y="5344741"/>
            <a:ext cx="947650" cy="789653"/>
            <a:chOff x="6841375" y="5344741"/>
            <a:chExt cx="947650" cy="789653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41375" y="6134394"/>
              <a:ext cx="9476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945911" y="5344741"/>
              <a:ext cx="738579" cy="552491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AE9888A-7BE8-5249-A4B3-0A20BE19E366}"/>
              </a:ext>
            </a:extLst>
          </p:cNvPr>
          <p:cNvSpPr/>
          <p:nvPr/>
        </p:nvSpPr>
        <p:spPr>
          <a:xfrm>
            <a:off x="0" y="917815"/>
            <a:ext cx="151291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F16B3B-07FC-F249-949A-7F07E2CB1B98}"/>
              </a:ext>
            </a:extLst>
          </p:cNvPr>
          <p:cNvGrpSpPr/>
          <p:nvPr/>
        </p:nvGrpSpPr>
        <p:grpSpPr>
          <a:xfrm>
            <a:off x="6794819" y="5334517"/>
            <a:ext cx="790864" cy="799877"/>
            <a:chOff x="6794819" y="5334517"/>
            <a:chExt cx="790864" cy="799877"/>
          </a:xfrm>
        </p:grpSpPr>
        <p:grpSp>
          <p:nvGrpSpPr>
            <p:cNvPr id="38" name="Group 25">
              <a:extLst>
                <a:ext uri="{FF2B5EF4-FFF2-40B4-BE49-F238E27FC236}">
                  <a16:creationId xmlns:a16="http://schemas.microsoft.com/office/drawing/2014/main" id="{3C7133C0-25FC-AB40-8FEB-9D86011C2299}"/>
                </a:ext>
              </a:extLst>
            </p:cNvPr>
            <p:cNvGrpSpPr/>
            <p:nvPr/>
          </p:nvGrpSpPr>
          <p:grpSpPr>
            <a:xfrm>
              <a:off x="6794819" y="5334517"/>
              <a:ext cx="790864" cy="799877"/>
              <a:chOff x="971702" y="5334517"/>
              <a:chExt cx="790864" cy="799877"/>
            </a:xfrm>
          </p:grpSpPr>
          <p:grpSp>
            <p:nvGrpSpPr>
              <p:cNvPr id="43" name="Group 29">
                <a:extLst>
                  <a:ext uri="{FF2B5EF4-FFF2-40B4-BE49-F238E27FC236}">
                    <a16:creationId xmlns:a16="http://schemas.microsoft.com/office/drawing/2014/main" id="{72A8AACD-BA22-044D-9DBC-3B4ACDB38651}"/>
                  </a:ext>
                </a:extLst>
              </p:cNvPr>
              <p:cNvGrpSpPr/>
              <p:nvPr/>
            </p:nvGrpSpPr>
            <p:grpSpPr>
              <a:xfrm>
                <a:off x="1039037" y="5334517"/>
                <a:ext cx="723529" cy="623102"/>
                <a:chOff x="9053125" y="1200339"/>
                <a:chExt cx="623377" cy="536851"/>
              </a:xfrm>
            </p:grpSpPr>
            <p:pic>
              <p:nvPicPr>
                <p:cNvPr id="45" name="Picture 31">
                  <a:extLst>
                    <a:ext uri="{FF2B5EF4-FFF2-40B4-BE49-F238E27FC236}">
                      <a16:creationId xmlns:a16="http://schemas.microsoft.com/office/drawing/2014/main" id="{3C121CC3-299D-6B46-9BAC-329D14AE1F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3125" y="1200339"/>
                  <a:ext cx="536851" cy="536851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35CF9C7A-3423-C249-915D-9C48F31F2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000000">
                  <a:off x="9485818" y="1348872"/>
                  <a:ext cx="190684" cy="190684"/>
                </a:xfrm>
                <a:prstGeom prst="rect">
                  <a:avLst/>
                </a:prstGeom>
              </p:spPr>
            </p:pic>
          </p:grpSp>
          <p:cxnSp>
            <p:nvCxnSpPr>
              <p:cNvPr id="44" name="Straight Connector 30">
                <a:extLst>
                  <a:ext uri="{FF2B5EF4-FFF2-40B4-BE49-F238E27FC236}">
                    <a16:creationId xmlns:a16="http://schemas.microsoft.com/office/drawing/2014/main" id="{11334857-BA17-9544-A487-D298EA285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702" y="6134394"/>
                <a:ext cx="6904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1132A9D-BDBC-9241-B838-35172F9C9E2F}"/>
                </a:ext>
              </a:extLst>
            </p:cNvPr>
            <p:cNvSpPr/>
            <p:nvPr/>
          </p:nvSpPr>
          <p:spPr>
            <a:xfrm>
              <a:off x="7216816" y="5818445"/>
              <a:ext cx="302329" cy="178793"/>
            </a:xfrm>
            <a:custGeom>
              <a:avLst/>
              <a:gdLst>
                <a:gd name="connsiteX0" fmla="*/ 0 w 352478"/>
                <a:gd name="connsiteY0" fmla="*/ 178793 h 178793"/>
                <a:gd name="connsiteX1" fmla="*/ 214552 w 352478"/>
                <a:gd name="connsiteY1" fmla="*/ 178793 h 178793"/>
                <a:gd name="connsiteX2" fmla="*/ 214552 w 352478"/>
                <a:gd name="connsiteY2" fmla="*/ 0 h 178793"/>
                <a:gd name="connsiteX3" fmla="*/ 352478 w 352478"/>
                <a:gd name="connsiteY3" fmla="*/ 0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78" h="178793">
                  <a:moveTo>
                    <a:pt x="0" y="178793"/>
                  </a:moveTo>
                  <a:lnTo>
                    <a:pt x="214552" y="178793"/>
                  </a:lnTo>
                  <a:lnTo>
                    <a:pt x="214552" y="0"/>
                  </a:lnTo>
                  <a:lnTo>
                    <a:pt x="35247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7" name="Group 62">
            <a:extLst>
              <a:ext uri="{FF2B5EF4-FFF2-40B4-BE49-F238E27FC236}">
                <a16:creationId xmlns:a16="http://schemas.microsoft.com/office/drawing/2014/main" id="{D1FE9D5F-65A1-204C-9A80-5BA44E8F9E38}"/>
              </a:ext>
            </a:extLst>
          </p:cNvPr>
          <p:cNvGrpSpPr/>
          <p:nvPr/>
        </p:nvGrpSpPr>
        <p:grpSpPr>
          <a:xfrm>
            <a:off x="3532864" y="5314368"/>
            <a:ext cx="1081168" cy="820026"/>
            <a:chOff x="5132366" y="5314368"/>
            <a:chExt cx="1081168" cy="820026"/>
          </a:xfrm>
        </p:grpSpPr>
        <p:cxnSp>
          <p:nvCxnSpPr>
            <p:cNvPr id="48" name="Straight Connector 63">
              <a:extLst>
                <a:ext uri="{FF2B5EF4-FFF2-40B4-BE49-F238E27FC236}">
                  <a16:creationId xmlns:a16="http://schemas.microsoft.com/office/drawing/2014/main" id="{AA26E785-93E0-CB49-AE51-F83B6DE0A79E}"/>
                </a:ext>
              </a:extLst>
            </p:cNvPr>
            <p:cNvCxnSpPr>
              <a:cxnSpLocks/>
            </p:cNvCxnSpPr>
            <p:nvPr/>
          </p:nvCxnSpPr>
          <p:spPr>
            <a:xfrm>
              <a:off x="5339167" y="6134394"/>
              <a:ext cx="6033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64">
              <a:extLst>
                <a:ext uri="{FF2B5EF4-FFF2-40B4-BE49-F238E27FC236}">
                  <a16:creationId xmlns:a16="http://schemas.microsoft.com/office/drawing/2014/main" id="{193D8A57-0E4F-8C49-AF59-5769A544336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0" name="Picture 65">
                <a:extLst>
                  <a:ext uri="{FF2B5EF4-FFF2-40B4-BE49-F238E27FC236}">
                    <a16:creationId xmlns:a16="http://schemas.microsoft.com/office/drawing/2014/main" id="{E221044B-5F02-8C45-9B74-50411D872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1" name="Picture 66">
                <a:extLst>
                  <a:ext uri="{FF2B5EF4-FFF2-40B4-BE49-F238E27FC236}">
                    <a16:creationId xmlns:a16="http://schemas.microsoft.com/office/drawing/2014/main" id="{31D9A509-C9A2-6C48-B986-B9E7C47CB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52" name="Picture 67">
                <a:extLst>
                  <a:ext uri="{FF2B5EF4-FFF2-40B4-BE49-F238E27FC236}">
                    <a16:creationId xmlns:a16="http://schemas.microsoft.com/office/drawing/2014/main" id="{5F3CFAB0-BDF6-FC45-B1E0-4F947EFEE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1542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PER ANAR A L’ASCENSOR DEMANO ACCÉS PER L’INTÈRFON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L’ascensor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3531688" y="5320682"/>
            <a:ext cx="1230731" cy="813712"/>
            <a:chOff x="8392824" y="5320682"/>
            <a:chExt cx="1230731" cy="81371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609799" y="5232901"/>
            <a:ext cx="1154184" cy="901493"/>
            <a:chOff x="7922029" y="5232901"/>
            <a:chExt cx="1154184" cy="9014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3389" y="5232901"/>
              <a:ext cx="771465" cy="771465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7922029" y="6134394"/>
              <a:ext cx="115418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856455" y="5293522"/>
            <a:ext cx="1088967" cy="840872"/>
            <a:chOff x="4555375" y="5293522"/>
            <a:chExt cx="1088967" cy="8408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430" y="5293522"/>
              <a:ext cx="606881" cy="606881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4555375" y="6134394"/>
              <a:ext cx="108896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1C682ED-117F-6741-8A5D-4428A00418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488" y="274974"/>
            <a:ext cx="3059102" cy="434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B419E1-AEF3-B04F-A5DB-8C797716B6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3" y="273503"/>
            <a:ext cx="3046763" cy="434414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AE9888A-7BE8-5249-A4B3-0A20BE19E366}"/>
              </a:ext>
            </a:extLst>
          </p:cNvPr>
          <p:cNvSpPr/>
          <p:nvPr/>
        </p:nvSpPr>
        <p:spPr>
          <a:xfrm>
            <a:off x="0" y="917815"/>
            <a:ext cx="151291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ED13F050-8A5F-0C3A-D9E4-D3D03A131FC4}"/>
              </a:ext>
            </a:extLst>
          </p:cNvPr>
          <p:cNvGrpSpPr/>
          <p:nvPr/>
        </p:nvGrpSpPr>
        <p:grpSpPr>
          <a:xfrm>
            <a:off x="2449433" y="5334517"/>
            <a:ext cx="702375" cy="799877"/>
            <a:chOff x="1004930" y="5334517"/>
            <a:chExt cx="702375" cy="799877"/>
          </a:xfrm>
        </p:grpSpPr>
        <p:grpSp>
          <p:nvGrpSpPr>
            <p:cNvPr id="7" name="Group 29">
              <a:extLst>
                <a:ext uri="{FF2B5EF4-FFF2-40B4-BE49-F238E27FC236}">
                  <a16:creationId xmlns:a16="http://schemas.microsoft.com/office/drawing/2014/main" id="{1811D5FA-3700-3A51-0242-A2C8058B44A5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10" name="Picture 31">
                <a:extLst>
                  <a:ext uri="{FF2B5EF4-FFF2-40B4-BE49-F238E27FC236}">
                    <a16:creationId xmlns:a16="http://schemas.microsoft.com/office/drawing/2014/main" id="{838D4FA8-5728-236E-E76D-EDF4862818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11" name="Picture 45">
                <a:extLst>
                  <a:ext uri="{FF2B5EF4-FFF2-40B4-BE49-F238E27FC236}">
                    <a16:creationId xmlns:a16="http://schemas.microsoft.com/office/drawing/2014/main" id="{8D7F8EA8-CAD1-7855-CF8C-F12A1D024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9" name="Straight Connector 30">
              <a:extLst>
                <a:ext uri="{FF2B5EF4-FFF2-40B4-BE49-F238E27FC236}">
                  <a16:creationId xmlns:a16="http://schemas.microsoft.com/office/drawing/2014/main" id="{A8EFEE39-8090-2A9A-0201-82BE2E7D4C2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30" y="6134394"/>
              <a:ext cx="5917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32">
            <a:extLst>
              <a:ext uri="{FF2B5EF4-FFF2-40B4-BE49-F238E27FC236}">
                <a16:creationId xmlns:a16="http://schemas.microsoft.com/office/drawing/2014/main" id="{D9959849-2FC7-2EE1-AF89-673FA938C692}"/>
              </a:ext>
            </a:extLst>
          </p:cNvPr>
          <p:cNvGrpSpPr/>
          <p:nvPr/>
        </p:nvGrpSpPr>
        <p:grpSpPr>
          <a:xfrm>
            <a:off x="6017524" y="5274565"/>
            <a:ext cx="802159" cy="859829"/>
            <a:chOff x="2417906" y="5274565"/>
            <a:chExt cx="802159" cy="859829"/>
          </a:xfrm>
        </p:grpSpPr>
        <p:cxnSp>
          <p:nvCxnSpPr>
            <p:cNvPr id="13" name="Straight Connector 33">
              <a:extLst>
                <a:ext uri="{FF2B5EF4-FFF2-40B4-BE49-F238E27FC236}">
                  <a16:creationId xmlns:a16="http://schemas.microsoft.com/office/drawing/2014/main" id="{16DBFF1C-C01E-C695-EA4B-8B22AF0DDCF5}"/>
                </a:ext>
              </a:extLst>
            </p:cNvPr>
            <p:cNvCxnSpPr>
              <a:cxnSpLocks/>
            </p:cNvCxnSpPr>
            <p:nvPr/>
          </p:nvCxnSpPr>
          <p:spPr>
            <a:xfrm>
              <a:off x="2417906" y="6134394"/>
              <a:ext cx="80215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41">
              <a:extLst>
                <a:ext uri="{FF2B5EF4-FFF2-40B4-BE49-F238E27FC236}">
                  <a16:creationId xmlns:a16="http://schemas.microsoft.com/office/drawing/2014/main" id="{638A1A0A-628E-1156-B50D-8C49BF06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3775" y="5274565"/>
              <a:ext cx="684760" cy="684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30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BAIXA HI HA UN ASCENSOR PER PUJAR A LA PLANTA 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la planta 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E794A2A-5F72-FD4B-B029-B9F6D8FAD08E}"/>
              </a:ext>
            </a:extLst>
          </p:cNvPr>
          <p:cNvSpPr/>
          <p:nvPr/>
        </p:nvSpPr>
        <p:spPr>
          <a:xfrm>
            <a:off x="1" y="917815"/>
            <a:ext cx="114857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31144" y="5246923"/>
            <a:ext cx="1726458" cy="887471"/>
            <a:chOff x="8471869" y="5246923"/>
            <a:chExt cx="1726458" cy="88747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ED311DA-3587-9346-A1B7-A7AA1431D70F}"/>
                </a:ext>
              </a:extLst>
            </p:cNvPr>
            <p:cNvGrpSpPr/>
            <p:nvPr/>
          </p:nvGrpSpPr>
          <p:grpSpPr>
            <a:xfrm>
              <a:off x="8471869" y="5246923"/>
              <a:ext cx="1726458" cy="887471"/>
              <a:chOff x="3628209" y="5246923"/>
              <a:chExt cx="1726458" cy="887471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AA5F29F-5E14-4041-AECD-70D3A92BF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8209" y="6134394"/>
                <a:ext cx="1726458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8766636" y="5678286"/>
              <a:ext cx="947757" cy="185369"/>
              <a:chOff x="2640293" y="5692140"/>
              <a:chExt cx="947757" cy="18536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692140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713226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4920726" y="5320682"/>
            <a:ext cx="1230731" cy="813712"/>
            <a:chOff x="8392824" y="5320682"/>
            <a:chExt cx="1230731" cy="813712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3073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8164385" y="5267704"/>
            <a:ext cx="1153015" cy="866690"/>
            <a:chOff x="4127695" y="5267704"/>
            <a:chExt cx="1153015" cy="86669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69" y="6134394"/>
              <a:ext cx="11410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610F4338-FB0E-6D40-A422-51ACCCCD30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80" y="272452"/>
            <a:ext cx="6137485" cy="433765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406ADBA-8F7E-4448-9073-F40DADAA7B68}"/>
              </a:ext>
            </a:extLst>
          </p:cNvPr>
          <p:cNvGrpSpPr/>
          <p:nvPr/>
        </p:nvGrpSpPr>
        <p:grpSpPr>
          <a:xfrm>
            <a:off x="6794819" y="5334517"/>
            <a:ext cx="790864" cy="799877"/>
            <a:chOff x="6794819" y="5334517"/>
            <a:chExt cx="790864" cy="799877"/>
          </a:xfrm>
        </p:grpSpPr>
        <p:grpSp>
          <p:nvGrpSpPr>
            <p:cNvPr id="39" name="Group 25">
              <a:extLst>
                <a:ext uri="{FF2B5EF4-FFF2-40B4-BE49-F238E27FC236}">
                  <a16:creationId xmlns:a16="http://schemas.microsoft.com/office/drawing/2014/main" id="{FE1C01E7-1FE3-754C-9E16-E0056538CCFA}"/>
                </a:ext>
              </a:extLst>
            </p:cNvPr>
            <p:cNvGrpSpPr/>
            <p:nvPr/>
          </p:nvGrpSpPr>
          <p:grpSpPr>
            <a:xfrm>
              <a:off x="6794819" y="5334517"/>
              <a:ext cx="790864" cy="799877"/>
              <a:chOff x="971702" y="5334517"/>
              <a:chExt cx="790864" cy="799877"/>
            </a:xfrm>
          </p:grpSpPr>
          <p:grpSp>
            <p:nvGrpSpPr>
              <p:cNvPr id="41" name="Group 29">
                <a:extLst>
                  <a:ext uri="{FF2B5EF4-FFF2-40B4-BE49-F238E27FC236}">
                    <a16:creationId xmlns:a16="http://schemas.microsoft.com/office/drawing/2014/main" id="{2EA36470-299D-F64F-A8A6-24A3116A1B96}"/>
                  </a:ext>
                </a:extLst>
              </p:cNvPr>
              <p:cNvGrpSpPr/>
              <p:nvPr/>
            </p:nvGrpSpPr>
            <p:grpSpPr>
              <a:xfrm>
                <a:off x="1039037" y="5334517"/>
                <a:ext cx="723529" cy="623102"/>
                <a:chOff x="9053125" y="1200339"/>
                <a:chExt cx="623377" cy="536851"/>
              </a:xfrm>
            </p:grpSpPr>
            <p:pic>
              <p:nvPicPr>
                <p:cNvPr id="43" name="Picture 31">
                  <a:extLst>
                    <a:ext uri="{FF2B5EF4-FFF2-40B4-BE49-F238E27FC236}">
                      <a16:creationId xmlns:a16="http://schemas.microsoft.com/office/drawing/2014/main" id="{99F6A3EB-E04A-5343-917C-22CA0A312E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53125" y="1200339"/>
                  <a:ext cx="536851" cy="536851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F7A49627-57D1-2045-8DAF-3B2014B44C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000000">
                  <a:off x="9485818" y="1348872"/>
                  <a:ext cx="190684" cy="190684"/>
                </a:xfrm>
                <a:prstGeom prst="rect">
                  <a:avLst/>
                </a:prstGeom>
              </p:spPr>
            </p:pic>
          </p:grpSp>
          <p:cxnSp>
            <p:nvCxnSpPr>
              <p:cNvPr id="42" name="Straight Connector 30">
                <a:extLst>
                  <a:ext uri="{FF2B5EF4-FFF2-40B4-BE49-F238E27FC236}">
                    <a16:creationId xmlns:a16="http://schemas.microsoft.com/office/drawing/2014/main" id="{68090ACA-D3A2-0B42-88FA-245CD4522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1702" y="6134394"/>
                <a:ext cx="6904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6C100FB-34D9-8A49-BD39-C5697144B53F}"/>
                </a:ext>
              </a:extLst>
            </p:cNvPr>
            <p:cNvSpPr/>
            <p:nvPr/>
          </p:nvSpPr>
          <p:spPr>
            <a:xfrm>
              <a:off x="7216816" y="5818445"/>
              <a:ext cx="302329" cy="178793"/>
            </a:xfrm>
            <a:custGeom>
              <a:avLst/>
              <a:gdLst>
                <a:gd name="connsiteX0" fmla="*/ 0 w 352478"/>
                <a:gd name="connsiteY0" fmla="*/ 178793 h 178793"/>
                <a:gd name="connsiteX1" fmla="*/ 214552 w 352478"/>
                <a:gd name="connsiteY1" fmla="*/ 178793 h 178793"/>
                <a:gd name="connsiteX2" fmla="*/ 214552 w 352478"/>
                <a:gd name="connsiteY2" fmla="*/ 0 h 178793"/>
                <a:gd name="connsiteX3" fmla="*/ 352478 w 352478"/>
                <a:gd name="connsiteY3" fmla="*/ 0 h 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78" h="178793">
                  <a:moveTo>
                    <a:pt x="0" y="178793"/>
                  </a:moveTo>
                  <a:lnTo>
                    <a:pt x="214552" y="178793"/>
                  </a:lnTo>
                  <a:lnTo>
                    <a:pt x="214552" y="0"/>
                  </a:lnTo>
                  <a:lnTo>
                    <a:pt x="352478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5" name="Group 62">
            <a:extLst>
              <a:ext uri="{FF2B5EF4-FFF2-40B4-BE49-F238E27FC236}">
                <a16:creationId xmlns:a16="http://schemas.microsoft.com/office/drawing/2014/main" id="{3D82B729-D197-0344-B2E3-63F3AF0EF48E}"/>
              </a:ext>
            </a:extLst>
          </p:cNvPr>
          <p:cNvGrpSpPr/>
          <p:nvPr/>
        </p:nvGrpSpPr>
        <p:grpSpPr>
          <a:xfrm>
            <a:off x="3532864" y="5314368"/>
            <a:ext cx="1081168" cy="820026"/>
            <a:chOff x="5132366" y="5314368"/>
            <a:chExt cx="1081168" cy="820026"/>
          </a:xfrm>
        </p:grpSpPr>
        <p:cxnSp>
          <p:nvCxnSpPr>
            <p:cNvPr id="56" name="Straight Connector 63">
              <a:extLst>
                <a:ext uri="{FF2B5EF4-FFF2-40B4-BE49-F238E27FC236}">
                  <a16:creationId xmlns:a16="http://schemas.microsoft.com/office/drawing/2014/main" id="{0762807A-B14A-3E4D-873D-BE880A029BD8}"/>
                </a:ext>
              </a:extLst>
            </p:cNvPr>
            <p:cNvCxnSpPr>
              <a:cxnSpLocks/>
            </p:cNvCxnSpPr>
            <p:nvPr/>
          </p:nvCxnSpPr>
          <p:spPr>
            <a:xfrm>
              <a:off x="5339167" y="6134394"/>
              <a:ext cx="60335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64">
              <a:extLst>
                <a:ext uri="{FF2B5EF4-FFF2-40B4-BE49-F238E27FC236}">
                  <a16:creationId xmlns:a16="http://schemas.microsoft.com/office/drawing/2014/main" id="{C5306FA2-C5DD-D849-8B73-F03EAD2E8893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8" name="Picture 65">
                <a:extLst>
                  <a:ext uri="{FF2B5EF4-FFF2-40B4-BE49-F238E27FC236}">
                    <a16:creationId xmlns:a16="http://schemas.microsoft.com/office/drawing/2014/main" id="{0414E3AB-DD32-2F46-81D5-2A262BFD7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59" name="Picture 66">
                <a:extLst>
                  <a:ext uri="{FF2B5EF4-FFF2-40B4-BE49-F238E27FC236}">
                    <a16:creationId xmlns:a16="http://schemas.microsoft.com/office/drawing/2014/main" id="{64C6DA7B-ED73-D145-B8C9-71F0F7344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0" name="Picture 67">
                <a:extLst>
                  <a:ext uri="{FF2B5EF4-FFF2-40B4-BE49-F238E27FC236}">
                    <a16:creationId xmlns:a16="http://schemas.microsoft.com/office/drawing/2014/main" id="{7B03DB56-BF0B-EE48-80BC-1B5A4F72B0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381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A LA PLANTA 1 HI HA LA SALA MACAYA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SALA </a:t>
              </a:r>
              <a:b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MACAYA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4" y="272449"/>
            <a:ext cx="3046763" cy="4345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949502" y="5010355"/>
            <a:ext cx="1698656" cy="1124039"/>
            <a:chOff x="5949502" y="5010355"/>
            <a:chExt cx="1698656" cy="112403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949502" y="6134394"/>
              <a:ext cx="16986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9502" y="5010355"/>
              <a:ext cx="1698655" cy="10422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6439" y="916823"/>
            <a:ext cx="4345200" cy="30591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DC832C-8C61-414D-A6E8-2425E3247BD1}"/>
              </a:ext>
            </a:extLst>
          </p:cNvPr>
          <p:cNvSpPr/>
          <p:nvPr/>
        </p:nvSpPr>
        <p:spPr>
          <a:xfrm>
            <a:off x="1" y="917815"/>
            <a:ext cx="114857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11679" y="5267704"/>
            <a:ext cx="1153015" cy="866690"/>
            <a:chOff x="4127695" y="5267704"/>
            <a:chExt cx="1153015" cy="86669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139669" y="6134394"/>
              <a:ext cx="11410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661245" y="5314368"/>
            <a:ext cx="1081168" cy="820026"/>
            <a:chOff x="5132366" y="5314368"/>
            <a:chExt cx="1081168" cy="82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32919" y="6134394"/>
              <a:ext cx="6185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867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5C742F27-292B-0942-8249-465A74B8A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5115" y="1106185"/>
            <a:ext cx="3668860" cy="33378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1D513F-BB9E-F046-B964-99746699A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8752" y="1103342"/>
            <a:ext cx="3668400" cy="3343116"/>
          </a:xfrm>
          <a:prstGeom prst="rect">
            <a:avLst/>
          </a:prstGeom>
        </p:spPr>
      </p:pic>
      <p:pic>
        <p:nvPicPr>
          <p:cNvPr id="60" name="Imagen 12">
            <a:extLst>
              <a:ext uri="{FF2B5EF4-FFF2-40B4-BE49-F238E27FC236}">
                <a16:creationId xmlns:a16="http://schemas.microsoft.com/office/drawing/2014/main" id="{28202226-F715-8510-5FEC-956DFCDB54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888282" y="1110250"/>
            <a:ext cx="3668141" cy="3329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PER ANAR AL BANY A LA PLANTA 1 RODEJO LA SALA MACAYA PER FORA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275431" y="988779"/>
            <a:ext cx="317502" cy="397673"/>
            <a:chOff x="384175" y="943479"/>
            <a:chExt cx="317502" cy="397673"/>
          </a:xfrm>
        </p:grpSpPr>
        <p:sp>
          <p:nvSpPr>
            <p:cNvPr id="46" name="Oval 45"/>
            <p:cNvSpPr/>
            <p:nvPr/>
          </p:nvSpPr>
          <p:spPr>
            <a:xfrm>
              <a:off x="396875" y="1013721"/>
              <a:ext cx="278820" cy="278820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7" name="CuadroTexto 6">
              <a:extLst>
                <a:ext uri="{FF2B5EF4-FFF2-40B4-BE49-F238E27FC236}">
                  <a16:creationId xmlns:a16="http://schemas.microsoft.com/office/drawing/2014/main" id="{3DDDB347-9558-94A1-B7C9-669AF2349E65}"/>
                </a:ext>
              </a:extLst>
            </p:cNvPr>
            <p:cNvSpPr txBox="1"/>
            <p:nvPr/>
          </p:nvSpPr>
          <p:spPr>
            <a:xfrm>
              <a:off x="384175" y="943479"/>
              <a:ext cx="317502" cy="3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84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610068" y="977964"/>
            <a:ext cx="317502" cy="397673"/>
            <a:chOff x="384175" y="943479"/>
            <a:chExt cx="317502" cy="397673"/>
          </a:xfrm>
        </p:grpSpPr>
        <p:sp>
          <p:nvSpPr>
            <p:cNvPr id="66" name="Oval 65"/>
            <p:cNvSpPr/>
            <p:nvPr/>
          </p:nvSpPr>
          <p:spPr>
            <a:xfrm>
              <a:off x="396875" y="1013721"/>
              <a:ext cx="278820" cy="278820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7" name="CuadroTexto 6">
              <a:extLst>
                <a:ext uri="{FF2B5EF4-FFF2-40B4-BE49-F238E27FC236}">
                  <a16:creationId xmlns:a16="http://schemas.microsoft.com/office/drawing/2014/main" id="{3DDDB347-9558-94A1-B7C9-669AF2349E65}"/>
                </a:ext>
              </a:extLst>
            </p:cNvPr>
            <p:cNvSpPr txBox="1"/>
            <p:nvPr/>
          </p:nvSpPr>
          <p:spPr>
            <a:xfrm>
              <a:off x="384175" y="943479"/>
              <a:ext cx="317502" cy="3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84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968601" y="977964"/>
            <a:ext cx="317502" cy="397673"/>
            <a:chOff x="384175" y="943479"/>
            <a:chExt cx="317502" cy="397673"/>
          </a:xfrm>
        </p:grpSpPr>
        <p:sp>
          <p:nvSpPr>
            <p:cNvPr id="70" name="Oval 69"/>
            <p:cNvSpPr/>
            <p:nvPr/>
          </p:nvSpPr>
          <p:spPr>
            <a:xfrm>
              <a:off x="396875" y="1013721"/>
              <a:ext cx="278820" cy="278820"/>
            </a:xfrm>
            <a:prstGeom prst="ellipse">
              <a:avLst/>
            </a:prstGeom>
            <a:solidFill>
              <a:srgbClr val="B44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1" name="CuadroTexto 6">
              <a:extLst>
                <a:ext uri="{FF2B5EF4-FFF2-40B4-BE49-F238E27FC236}">
                  <a16:creationId xmlns:a16="http://schemas.microsoft.com/office/drawing/2014/main" id="{3DDDB347-9558-94A1-B7C9-669AF2349E65}"/>
                </a:ext>
              </a:extLst>
            </p:cNvPr>
            <p:cNvSpPr txBox="1"/>
            <p:nvPr/>
          </p:nvSpPr>
          <p:spPr>
            <a:xfrm>
              <a:off x="384175" y="943479"/>
              <a:ext cx="317502" cy="39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84" b="1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53993" y="5378553"/>
            <a:ext cx="947303" cy="755841"/>
            <a:chOff x="5253993" y="5378553"/>
            <a:chExt cx="947303" cy="755841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253993" y="6134394"/>
              <a:ext cx="94730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5399846" y="5378553"/>
              <a:ext cx="655596" cy="564541"/>
            </a:xfrm>
            <a:custGeom>
              <a:avLst/>
              <a:gdLst>
                <a:gd name="connsiteX0" fmla="*/ 705678 w 715617"/>
                <a:gd name="connsiteY0" fmla="*/ 616226 h 616226"/>
                <a:gd name="connsiteX1" fmla="*/ 0 w 715617"/>
                <a:gd name="connsiteY1" fmla="*/ 616226 h 616226"/>
                <a:gd name="connsiteX2" fmla="*/ 0 w 715617"/>
                <a:gd name="connsiteY2" fmla="*/ 0 h 616226"/>
                <a:gd name="connsiteX3" fmla="*/ 715617 w 715617"/>
                <a:gd name="connsiteY3" fmla="*/ 0 h 616226"/>
                <a:gd name="connsiteX4" fmla="*/ 715617 w 715617"/>
                <a:gd name="connsiteY4" fmla="*/ 407504 h 61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617" h="616226">
                  <a:moveTo>
                    <a:pt x="705678" y="616226"/>
                  </a:moveTo>
                  <a:lnTo>
                    <a:pt x="0" y="616226"/>
                  </a:lnTo>
                  <a:lnTo>
                    <a:pt x="0" y="0"/>
                  </a:lnTo>
                  <a:lnTo>
                    <a:pt x="715617" y="0"/>
                  </a:lnTo>
                  <a:lnTo>
                    <a:pt x="715617" y="407504"/>
                  </a:lnTo>
                </a:path>
              </a:pathLst>
            </a:custGeom>
            <a:ln w="38100" cap="rnd">
              <a:solidFill>
                <a:srgbClr val="B44800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33606" y="5010355"/>
            <a:ext cx="1702584" cy="1124039"/>
            <a:chOff x="6482916" y="5010355"/>
            <a:chExt cx="1702584" cy="112403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486844" y="6134394"/>
              <a:ext cx="16986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2916" y="5010355"/>
              <a:ext cx="1698655" cy="1042244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915243" y="5465336"/>
            <a:ext cx="632886" cy="669058"/>
            <a:chOff x="9317025" y="5465336"/>
            <a:chExt cx="632886" cy="669058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9317025" y="6134394"/>
              <a:ext cx="63288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9442718" y="5465336"/>
              <a:ext cx="507193" cy="494139"/>
              <a:chOff x="9388475" y="5365750"/>
              <a:chExt cx="609410" cy="593725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9388475" y="5365750"/>
                <a:ext cx="406400" cy="593725"/>
              </a:xfrm>
              <a:custGeom>
                <a:avLst/>
                <a:gdLst>
                  <a:gd name="connsiteX0" fmla="*/ 396875 w 406400"/>
                  <a:gd name="connsiteY0" fmla="*/ 114300 h 593725"/>
                  <a:gd name="connsiteX1" fmla="*/ 396875 w 406400"/>
                  <a:gd name="connsiteY1" fmla="*/ 0 h 593725"/>
                  <a:gd name="connsiteX2" fmla="*/ 0 w 406400"/>
                  <a:gd name="connsiteY2" fmla="*/ 0 h 593725"/>
                  <a:gd name="connsiteX3" fmla="*/ 0 w 406400"/>
                  <a:gd name="connsiteY3" fmla="*/ 593725 h 593725"/>
                  <a:gd name="connsiteX4" fmla="*/ 406400 w 406400"/>
                  <a:gd name="connsiteY4" fmla="*/ 593725 h 593725"/>
                  <a:gd name="connsiteX5" fmla="*/ 406400 w 406400"/>
                  <a:gd name="connsiteY5" fmla="*/ 473075 h 59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400" h="593725">
                    <a:moveTo>
                      <a:pt x="396875" y="114300"/>
                    </a:moveTo>
                    <a:lnTo>
                      <a:pt x="396875" y="0"/>
                    </a:lnTo>
                    <a:lnTo>
                      <a:pt x="0" y="0"/>
                    </a:lnTo>
                    <a:lnTo>
                      <a:pt x="0" y="593725"/>
                    </a:lnTo>
                    <a:lnTo>
                      <a:pt x="406400" y="593725"/>
                    </a:lnTo>
                    <a:lnTo>
                      <a:pt x="406400" y="473075"/>
                    </a:lnTo>
                  </a:path>
                </a:pathLst>
              </a:custGeom>
              <a:ln w="2540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9698924" y="5662612"/>
                <a:ext cx="298961" cy="0"/>
              </a:xfrm>
              <a:prstGeom prst="straightConnector1">
                <a:avLst/>
              </a:prstGeom>
              <a:ln w="3810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4D29F0-58AA-1046-A3BE-3220C2A347EE}"/>
              </a:ext>
            </a:extLst>
          </p:cNvPr>
          <p:cNvCxnSpPr>
            <a:cxnSpLocks/>
          </p:cNvCxnSpPr>
          <p:nvPr/>
        </p:nvCxnSpPr>
        <p:spPr>
          <a:xfrm flipV="1">
            <a:off x="2070985" y="4017200"/>
            <a:ext cx="0" cy="399352"/>
          </a:xfrm>
          <a:prstGeom prst="straightConnector1">
            <a:avLst/>
          </a:prstGeom>
          <a:ln w="50800" cap="rnd">
            <a:solidFill>
              <a:srgbClr val="B448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099844-75E7-F74C-AC02-B0ED75C3030E}"/>
              </a:ext>
            </a:extLst>
          </p:cNvPr>
          <p:cNvCxnSpPr>
            <a:cxnSpLocks/>
          </p:cNvCxnSpPr>
          <p:nvPr/>
        </p:nvCxnSpPr>
        <p:spPr>
          <a:xfrm flipV="1">
            <a:off x="4174105" y="3208736"/>
            <a:ext cx="0" cy="399352"/>
          </a:xfrm>
          <a:prstGeom prst="straightConnector1">
            <a:avLst/>
          </a:prstGeom>
          <a:ln w="50800" cap="rnd">
            <a:solidFill>
              <a:srgbClr val="B448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1A5E0DF-6C21-6D4B-A5DD-289E1D78EF9B}"/>
              </a:ext>
            </a:extLst>
          </p:cNvPr>
          <p:cNvCxnSpPr>
            <a:cxnSpLocks/>
          </p:cNvCxnSpPr>
          <p:nvPr/>
        </p:nvCxnSpPr>
        <p:spPr>
          <a:xfrm flipV="1">
            <a:off x="7859137" y="4108640"/>
            <a:ext cx="0" cy="399352"/>
          </a:xfrm>
          <a:prstGeom prst="straightConnector1">
            <a:avLst/>
          </a:prstGeom>
          <a:ln w="50800" cap="rnd">
            <a:solidFill>
              <a:srgbClr val="B44800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E85E20D-9ADB-804A-A621-0A34EF7E2EF2}"/>
              </a:ext>
            </a:extLst>
          </p:cNvPr>
          <p:cNvSpPr/>
          <p:nvPr/>
        </p:nvSpPr>
        <p:spPr>
          <a:xfrm>
            <a:off x="1" y="917815"/>
            <a:ext cx="114857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1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26641" y="5267704"/>
            <a:ext cx="1130713" cy="866690"/>
            <a:chOff x="4127695" y="5267704"/>
            <a:chExt cx="1130713" cy="86669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4220379" y="6134394"/>
              <a:ext cx="1038029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4127695" y="5267704"/>
              <a:ext cx="951685" cy="709116"/>
              <a:chOff x="3555093" y="1228320"/>
              <a:chExt cx="707159" cy="526916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424319"/>
                <a:ext cx="137740" cy="137740"/>
              </a:xfrm>
              <a:prstGeom prst="rect">
                <a:avLst/>
              </a:prstGeom>
            </p:spPr>
          </p:pic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450866"/>
                <a:ext cx="530105" cy="8858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694075" y="5297619"/>
            <a:ext cx="736061" cy="836775"/>
            <a:chOff x="2707863" y="5297619"/>
            <a:chExt cx="736061" cy="836775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9067" y="5297619"/>
              <a:ext cx="704857" cy="630527"/>
            </a:xfrm>
            <a:prstGeom prst="rect">
              <a:avLst/>
            </a:prstGeom>
          </p:spPr>
        </p:pic>
        <p:cxnSp>
          <p:nvCxnSpPr>
            <p:cNvPr id="74" name="Straight Connector 73"/>
            <p:cNvCxnSpPr/>
            <p:nvPr/>
          </p:nvCxnSpPr>
          <p:spPr>
            <a:xfrm>
              <a:off x="2707863" y="6134394"/>
              <a:ext cx="722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84BB1711-349E-1625-A751-C374BDA1586B}"/>
              </a:ext>
            </a:extLst>
          </p:cNvPr>
          <p:cNvGrpSpPr/>
          <p:nvPr/>
        </p:nvGrpSpPr>
        <p:grpSpPr>
          <a:xfrm>
            <a:off x="1667607" y="5334517"/>
            <a:ext cx="702375" cy="799877"/>
            <a:chOff x="1004930" y="5334517"/>
            <a:chExt cx="702375" cy="799877"/>
          </a:xfrm>
        </p:grpSpPr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11040D2D-657B-9429-C2E3-F1A87798DBDB}"/>
                </a:ext>
              </a:extLst>
            </p:cNvPr>
            <p:cNvGrpSpPr/>
            <p:nvPr/>
          </p:nvGrpSpPr>
          <p:grpSpPr>
            <a:xfrm>
              <a:off x="1039033" y="5334517"/>
              <a:ext cx="668272" cy="623102"/>
              <a:chOff x="9053125" y="1200339"/>
              <a:chExt cx="575769" cy="536851"/>
            </a:xfrm>
          </p:grpSpPr>
          <p:pic>
            <p:nvPicPr>
              <p:cNvPr id="14" name="Picture 31">
                <a:extLst>
                  <a:ext uri="{FF2B5EF4-FFF2-40B4-BE49-F238E27FC236}">
                    <a16:creationId xmlns:a16="http://schemas.microsoft.com/office/drawing/2014/main" id="{9EE9639B-43DE-1780-BE9A-DA891A790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3125" y="1200339"/>
                <a:ext cx="536851" cy="536851"/>
              </a:xfrm>
              <a:prstGeom prst="rect">
                <a:avLst/>
              </a:prstGeom>
            </p:spPr>
          </p:pic>
          <p:pic>
            <p:nvPicPr>
              <p:cNvPr id="15" name="Picture 45">
                <a:extLst>
                  <a:ext uri="{FF2B5EF4-FFF2-40B4-BE49-F238E27FC236}">
                    <a16:creationId xmlns:a16="http://schemas.microsoft.com/office/drawing/2014/main" id="{48B8F03E-DF9B-830F-79F4-970E08C55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38210" y="1418775"/>
                <a:ext cx="190684" cy="190684"/>
              </a:xfrm>
              <a:prstGeom prst="rect">
                <a:avLst/>
              </a:prstGeom>
            </p:spPr>
          </p:pic>
        </p:grpSp>
        <p:cxnSp>
          <p:nvCxnSpPr>
            <p:cNvPr id="9" name="Straight Connector 30">
              <a:extLst>
                <a:ext uri="{FF2B5EF4-FFF2-40B4-BE49-F238E27FC236}">
                  <a16:creationId xmlns:a16="http://schemas.microsoft.com/office/drawing/2014/main" id="{DC875747-61C0-43E6-9ECB-E1EAC819728A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30" y="6134394"/>
              <a:ext cx="5917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9530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3341491" y="240101"/>
            <a:ext cx="7045381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caixaforum MACAYA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A98BE-C703-2742-8A85-C0D79AFC3584}"/>
              </a:ext>
            </a:extLst>
          </p:cNvPr>
          <p:cNvGrpSpPr/>
          <p:nvPr/>
        </p:nvGrpSpPr>
        <p:grpSpPr>
          <a:xfrm>
            <a:off x="374492" y="1529453"/>
            <a:ext cx="7432457" cy="5279815"/>
            <a:chOff x="-71548" y="1529453"/>
            <a:chExt cx="7432457" cy="5279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1351" y="1529453"/>
              <a:ext cx="6189558" cy="439608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327966" y="6029935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n-U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</a:t>
              </a:r>
              <a:r>
                <a:rPr lang="en-US" sz="1000" b="1" cap="all" dirty="0" err="1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caixaforum</a:t>
              </a:r>
              <a:endParaRPr lang="en-U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3367" y="5996378"/>
              <a:ext cx="1846800" cy="812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514707" y="5714177"/>
              <a:ext cx="240728" cy="2407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-71548" y="3834159"/>
              <a:ext cx="1092726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</a:t>
              </a:r>
              <a:b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informació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076736" y="3773140"/>
              <a:ext cx="288304" cy="288304"/>
              <a:chOff x="4861807" y="2365580"/>
              <a:chExt cx="288304" cy="28830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861807" y="2365580"/>
                <a:ext cx="288304" cy="288304"/>
              </a:xfrm>
              <a:prstGeom prst="ellipse">
                <a:avLst/>
              </a:prstGeom>
              <a:solidFill>
                <a:srgbClr val="B44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92D2431-F3EE-D141-BBDD-A28175EC9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15917" y="2413818"/>
                <a:ext cx="178636" cy="17863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3914329" y="4748633"/>
              <a:ext cx="288304" cy="288304"/>
              <a:chOff x="3017129" y="1937388"/>
              <a:chExt cx="238513" cy="23851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975031" y="3486769"/>
              <a:ext cx="240728" cy="2407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755435" y="3809650"/>
              <a:ext cx="75696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1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99666" y="5075978"/>
              <a:ext cx="75696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Vestíbul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99666" y="2841758"/>
              <a:ext cx="75696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aules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960" y="3018253"/>
              <a:ext cx="240728" cy="240728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2210097" y="2823948"/>
              <a:ext cx="756968" cy="1402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aules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31745" y="3774337"/>
              <a:ext cx="482584" cy="1402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aules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31745" y="2823621"/>
              <a:ext cx="482584" cy="1402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aules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102931" y="1769453"/>
              <a:ext cx="288304" cy="288304"/>
              <a:chOff x="2660144" y="2168158"/>
              <a:chExt cx="238513" cy="23851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693222" y="1769452"/>
              <a:ext cx="288304" cy="288304"/>
              <a:chOff x="3017129" y="1937388"/>
              <a:chExt cx="238513" cy="238513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A23E5CF-180C-0545-9334-E15442B9C419}"/>
                </a:ext>
              </a:extLst>
            </p:cNvPr>
            <p:cNvGrpSpPr/>
            <p:nvPr/>
          </p:nvGrpSpPr>
          <p:grpSpPr>
            <a:xfrm>
              <a:off x="4223312" y="3521346"/>
              <a:ext cx="288304" cy="288304"/>
              <a:chOff x="3369529" y="2915261"/>
              <a:chExt cx="288304" cy="28830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E8180A2-70A4-D148-AD22-A20C77154B7C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B64DD688-6AC1-6B40-A1E4-6D80ADB6F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A23E5CF-180C-0545-9334-E15442B9C419}"/>
                </a:ext>
              </a:extLst>
            </p:cNvPr>
            <p:cNvGrpSpPr/>
            <p:nvPr/>
          </p:nvGrpSpPr>
          <p:grpSpPr>
            <a:xfrm>
              <a:off x="2356952" y="3289121"/>
              <a:ext cx="288304" cy="288304"/>
              <a:chOff x="3369529" y="2915261"/>
              <a:chExt cx="288304" cy="288304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E8180A2-70A4-D148-AD22-A20C77154B7C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55" name="Picture 22">
                <a:extLst>
                  <a:ext uri="{FF2B5EF4-FFF2-40B4-BE49-F238E27FC236}">
                    <a16:creationId xmlns:a16="http://schemas.microsoft.com/office/drawing/2014/main" id="{B64DD688-6AC1-6B40-A1E4-6D80ADB6F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A23E5CF-180C-0545-9334-E15442B9C419}"/>
                </a:ext>
              </a:extLst>
            </p:cNvPr>
            <p:cNvGrpSpPr/>
            <p:nvPr/>
          </p:nvGrpSpPr>
          <p:grpSpPr>
            <a:xfrm>
              <a:off x="5114367" y="1819756"/>
              <a:ext cx="288304" cy="288304"/>
              <a:chOff x="3369529" y="2915261"/>
              <a:chExt cx="288304" cy="28830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8180A2-70A4-D148-AD22-A20C77154B7C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58" name="Picture 22">
                <a:extLst>
                  <a:ext uri="{FF2B5EF4-FFF2-40B4-BE49-F238E27FC236}">
                    <a16:creationId xmlns:a16="http://schemas.microsoft.com/office/drawing/2014/main" id="{B64DD688-6AC1-6B40-A1E4-6D80ADB6F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4046076" y="4074977"/>
              <a:ext cx="288304" cy="288304"/>
              <a:chOff x="2660144" y="2168158"/>
              <a:chExt cx="238513" cy="238513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63" name="Rectangle 62"/>
            <p:cNvSpPr/>
            <p:nvPr/>
          </p:nvSpPr>
          <p:spPr>
            <a:xfrm>
              <a:off x="2560342" y="5017081"/>
              <a:ext cx="132580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1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5422" y="4763246"/>
              <a:ext cx="240728" cy="240728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4724304" y="2495793"/>
              <a:ext cx="1184293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Vestíbul accés principal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717010" y="2084069"/>
              <a:ext cx="240728" cy="240728"/>
            </a:xfrm>
            <a:prstGeom prst="rect">
              <a:avLst/>
            </a:prstGeom>
          </p:spPr>
        </p:pic>
        <p:sp>
          <p:nvSpPr>
            <p:cNvPr id="77" name="Rectangle 76"/>
            <p:cNvSpPr/>
            <p:nvPr/>
          </p:nvSpPr>
          <p:spPr>
            <a:xfrm>
              <a:off x="4878043" y="2296640"/>
              <a:ext cx="1156193" cy="243848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–1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63367" y="4126127"/>
              <a:ext cx="756968" cy="14026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pati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167AC43-DE2E-F548-BE8F-CAB8CF65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14348" y="1967368"/>
              <a:ext cx="240728" cy="240728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6CA320F-8B27-9E42-854B-4F2F8ABE17B3}"/>
                </a:ext>
              </a:extLst>
            </p:cNvPr>
            <p:cNvSpPr/>
            <p:nvPr/>
          </p:nvSpPr>
          <p:spPr>
            <a:xfrm>
              <a:off x="1327966" y="1703262"/>
              <a:ext cx="883245" cy="279847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Sortida al pati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32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MACAYA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1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74526" y="1553998"/>
            <a:ext cx="1445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CFFBB-B45E-7D49-BA63-F1E3720A7F42}"/>
              </a:ext>
            </a:extLst>
          </p:cNvPr>
          <p:cNvGrpSpPr/>
          <p:nvPr/>
        </p:nvGrpSpPr>
        <p:grpSpPr>
          <a:xfrm>
            <a:off x="1608411" y="1661937"/>
            <a:ext cx="6207518" cy="4266014"/>
            <a:chOff x="1385391" y="1661937"/>
            <a:chExt cx="6207518" cy="426601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5391" y="1661937"/>
              <a:ext cx="6207518" cy="4266014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2424064" y="3937524"/>
              <a:ext cx="756968" cy="14026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pati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60079" y="2769628"/>
              <a:ext cx="1109864" cy="20386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Sala </a:t>
              </a:r>
              <a:r>
                <a:rPr lang="es-ES_tradnl" sz="1000" b="1" cap="all" dirty="0" err="1">
                  <a:latin typeface="Calibri Light" charset="0"/>
                  <a:ea typeface="Calibri Light" charset="0"/>
                  <a:cs typeface="Calibri Light" charset="0"/>
                </a:rPr>
                <a:t>macaya</a:t>
              </a:r>
              <a:endParaRPr lang="es-ES_tradnl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476362" y="3863294"/>
              <a:ext cx="288304" cy="288304"/>
              <a:chOff x="2660144" y="2168158"/>
              <a:chExt cx="238513" cy="23851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660144" y="216815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9163" y="2210474"/>
                <a:ext cx="172021" cy="153880"/>
              </a:xfrm>
              <a:prstGeom prst="rect">
                <a:avLst/>
              </a:prstGeom>
            </p:spPr>
          </p:pic>
        </p:grpSp>
        <p:sp>
          <p:nvSpPr>
            <p:cNvPr id="81" name="Rectangle 80"/>
            <p:cNvSpPr/>
            <p:nvPr/>
          </p:nvSpPr>
          <p:spPr>
            <a:xfrm>
              <a:off x="2448754" y="2181420"/>
              <a:ext cx="1109864" cy="20386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2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15789" y="4614566"/>
              <a:ext cx="1109864" cy="203865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Zona </a:t>
              </a:r>
              <a:b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1000" b="1" cap="all" dirty="0">
                  <a:latin typeface="Calibri Light" charset="0"/>
                  <a:ea typeface="Calibri Light" charset="0"/>
                  <a:cs typeface="Calibri Light" charset="0"/>
                </a:rPr>
                <a:t>relaxada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137349" y="4748633"/>
              <a:ext cx="288304" cy="288304"/>
              <a:chOff x="3017129" y="1937388"/>
              <a:chExt cx="238513" cy="238513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3017129" y="1937388"/>
                <a:ext cx="238513" cy="23851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2358" y="1976745"/>
                <a:ext cx="152249" cy="152249"/>
              </a:xfrm>
              <a:prstGeom prst="rect">
                <a:avLst/>
              </a:prstGeom>
            </p:spPr>
          </p:pic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A23E5CF-180C-0545-9334-E15442B9C419}"/>
                </a:ext>
              </a:extLst>
            </p:cNvPr>
            <p:cNvGrpSpPr/>
            <p:nvPr/>
          </p:nvGrpSpPr>
          <p:grpSpPr>
            <a:xfrm>
              <a:off x="2795039" y="3289121"/>
              <a:ext cx="288304" cy="288304"/>
              <a:chOff x="3369529" y="2915261"/>
              <a:chExt cx="288304" cy="288304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E8180A2-70A4-D148-AD22-A20C77154B7C}"/>
                  </a:ext>
                </a:extLst>
              </p:cNvPr>
              <p:cNvSpPr/>
              <p:nvPr/>
            </p:nvSpPr>
            <p:spPr>
              <a:xfrm>
                <a:off x="3369529" y="2915261"/>
                <a:ext cx="288304" cy="2883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8" name="Picture 22">
                <a:extLst>
                  <a:ext uri="{FF2B5EF4-FFF2-40B4-BE49-F238E27FC236}">
                    <a16:creationId xmlns:a16="http://schemas.microsoft.com/office/drawing/2014/main" id="{B64DD688-6AC1-6B40-A1E4-6D80ADB6FF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5195"/>
              <a:stretch/>
            </p:blipFill>
            <p:spPr>
              <a:xfrm>
                <a:off x="3407573" y="2974063"/>
                <a:ext cx="204248" cy="152787"/>
              </a:xfrm>
              <a:prstGeom prst="rect">
                <a:avLst/>
              </a:prstGeom>
            </p:spPr>
          </p:pic>
        </p:grp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9710" y="3276400"/>
              <a:ext cx="240728" cy="240728"/>
            </a:xfrm>
            <a:prstGeom prst="rect">
              <a:avLst/>
            </a:prstGeom>
          </p:spPr>
        </p:pic>
        <p:sp>
          <p:nvSpPr>
            <p:cNvPr id="90" name="Rectangle 89"/>
            <p:cNvSpPr/>
            <p:nvPr/>
          </p:nvSpPr>
          <p:spPr>
            <a:xfrm>
              <a:off x="2193522" y="3610514"/>
              <a:ext cx="75696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0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783362" y="5017081"/>
              <a:ext cx="1325808" cy="304356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 algn="r">
                <a:lnSpc>
                  <a:spcPts val="900"/>
                </a:lnSpc>
              </a:pPr>
              <a:r>
                <a:rPr lang="ca-ES" sz="1000" b="1" cap="all" dirty="0">
                  <a:solidFill>
                    <a:srgbClr val="B44800"/>
                  </a:solidFill>
                  <a:latin typeface="Calibri Light" charset="0"/>
                  <a:ea typeface="Calibri Light" charset="0"/>
                  <a:cs typeface="Calibri Light" charset="0"/>
                </a:rPr>
                <a:t>Accés a planta 0</a:t>
              </a:r>
              <a:endParaRPr lang="ca-ES" sz="1000" b="1" cap="all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335" y="4763246"/>
              <a:ext cx="240728" cy="24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045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2964" y="861766"/>
            <a:ext cx="10093911" cy="60030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angle 5"/>
          <p:cNvSpPr/>
          <p:nvPr/>
        </p:nvSpPr>
        <p:spPr>
          <a:xfrm>
            <a:off x="1514707" y="240101"/>
            <a:ext cx="8872166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2800"/>
              </a:lnSpc>
            </a:pP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mapa / </a:t>
            </a:r>
            <a:r>
              <a:rPr lang="es-ES" sz="2000" cap="al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caixaforum</a:t>
            </a:r>
            <a:r>
              <a:rPr lang="es-ES" sz="20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MACAYA</a:t>
            </a:r>
            <a:endParaRPr lang="en-US" sz="2000" cap="all" dirty="0">
              <a:solidFill>
                <a:schemeClr val="tx1">
                  <a:lumMod val="85000"/>
                  <a:lumOff val="1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526" y="1137271"/>
            <a:ext cx="2666966" cy="7167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en-US" sz="3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Planta –1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674526" y="1553998"/>
            <a:ext cx="16478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344025" y="6448333"/>
            <a:ext cx="1042848" cy="283022"/>
            <a:chOff x="9344025" y="6448333"/>
            <a:chExt cx="1042848" cy="2830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81C03-FFB9-5543-A983-04F230AFA7DE}"/>
                </a:ext>
              </a:extLst>
            </p:cNvPr>
            <p:cNvSpPr/>
            <p:nvPr/>
          </p:nvSpPr>
          <p:spPr>
            <a:xfrm>
              <a:off x="9503628" y="6451508"/>
              <a:ext cx="883245" cy="279847"/>
            </a:xfrm>
            <a:prstGeom prst="rect">
              <a:avLst/>
            </a:prstGeom>
          </p:spPr>
          <p:txBody>
            <a:bodyPr wrap="square" lIns="0" tIns="0" rIns="0" bIns="0" anchor="t">
              <a:noAutofit/>
            </a:bodyPr>
            <a:lstStyle/>
            <a:p>
              <a:pPr>
                <a:lnSpc>
                  <a:spcPts val="900"/>
                </a:lnSpc>
              </a:pP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ESPAI NO ACCESSIBLE </a:t>
              </a:r>
              <a:b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es-ES_tradnl" sz="1000" b="1" cap="all" dirty="0">
                  <a:latin typeface="Calibri Light" charset="0"/>
                  <a:ea typeface="Calibri Light" charset="0"/>
                  <a:cs typeface="Calibri Light" charset="0"/>
                </a:rPr>
                <a:t>AL PÚBLIC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344025" y="6448333"/>
              <a:ext cx="107447" cy="107447"/>
            </a:xfrm>
            <a:prstGeom prst="rect">
              <a:avLst/>
            </a:prstGeom>
            <a:solidFill>
              <a:srgbClr val="F2E4C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764" y="1120819"/>
            <a:ext cx="8585383" cy="476162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16242" y="1769452"/>
            <a:ext cx="288304" cy="288304"/>
            <a:chOff x="3017129" y="1937388"/>
            <a:chExt cx="238513" cy="238513"/>
          </a:xfrm>
        </p:grpSpPr>
        <p:sp>
          <p:nvSpPr>
            <p:cNvPr id="18" name="Oval 17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23E5CF-180C-0545-9334-E15442B9C419}"/>
              </a:ext>
            </a:extLst>
          </p:cNvPr>
          <p:cNvGrpSpPr/>
          <p:nvPr/>
        </p:nvGrpSpPr>
        <p:grpSpPr>
          <a:xfrm>
            <a:off x="5337387" y="1819756"/>
            <a:ext cx="288304" cy="288304"/>
            <a:chOff x="3369529" y="2915261"/>
            <a:chExt cx="288304" cy="28830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8180A2-70A4-D148-AD22-A20C77154B7C}"/>
                </a:ext>
              </a:extLst>
            </p:cNvPr>
            <p:cNvSpPr/>
            <p:nvPr/>
          </p:nvSpPr>
          <p:spPr>
            <a:xfrm>
              <a:off x="3369529" y="2915261"/>
              <a:ext cx="288304" cy="2883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64DD688-6AC1-6B40-A1E4-6D80ADB6F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3407573" y="2974063"/>
              <a:ext cx="204248" cy="152787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809940" y="424047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latin typeface="Calibri Light" charset="0"/>
                <a:ea typeface="Calibri Light" charset="0"/>
                <a:cs typeface="Calibri Light" charset="0"/>
              </a:rPr>
              <a:t>auditori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542" y="3739551"/>
            <a:ext cx="412525" cy="4125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95952" y="4737410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534218" y="296293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i="1" cap="all" dirty="0">
                <a:latin typeface="Calibri Light" charset="0"/>
                <a:ea typeface="Calibri Light" charset="0"/>
                <a:cs typeface="Calibri Light" charset="0"/>
              </a:rPr>
              <a:t>foyer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191771" y="2962931"/>
            <a:ext cx="883245" cy="2798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000" b="1" cap="all">
                <a:latin typeface="Calibri Light" charset="0"/>
                <a:ea typeface="Calibri Light" charset="0"/>
                <a:cs typeface="Calibri Light" charset="0"/>
              </a:rPr>
              <a:t>Vestíbul</a:t>
            </a:r>
            <a:endParaRPr lang="en-U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87127" y="3801661"/>
            <a:ext cx="288304" cy="288304"/>
            <a:chOff x="2660144" y="2168158"/>
            <a:chExt cx="238513" cy="238513"/>
          </a:xfrm>
        </p:grpSpPr>
        <p:sp>
          <p:nvSpPr>
            <p:cNvPr id="30" name="Oval 29"/>
            <p:cNvSpPr/>
            <p:nvPr/>
          </p:nvSpPr>
          <p:spPr>
            <a:xfrm>
              <a:off x="2660144" y="216815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163" y="2210474"/>
              <a:ext cx="172021" cy="153880"/>
            </a:xfrm>
            <a:prstGeom prst="rect">
              <a:avLst/>
            </a:prstGeom>
          </p:spPr>
        </p:pic>
      </p:grpSp>
      <p:sp>
        <p:nvSpPr>
          <p:cNvPr id="32" name="Rectangle 31"/>
          <p:cNvSpPr/>
          <p:nvPr/>
        </p:nvSpPr>
        <p:spPr>
          <a:xfrm>
            <a:off x="1737727" y="2822663"/>
            <a:ext cx="756968" cy="1402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38294" y="2822336"/>
            <a:ext cx="482584" cy="1402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02692" y="5421007"/>
            <a:ext cx="756968" cy="1402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58878" y="5420680"/>
            <a:ext cx="482584" cy="1402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900"/>
              </a:lnSpc>
            </a:pPr>
            <a:r>
              <a:rPr lang="es-ES_tradnl" sz="1000" b="1" cap="all" dirty="0">
                <a:latin typeface="Calibri Light" charset="0"/>
                <a:ea typeface="Calibri Light" charset="0"/>
                <a:cs typeface="Calibri Light" charset="0"/>
              </a:rPr>
              <a:t>Aula 3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5293" y="4728953"/>
            <a:ext cx="288304" cy="288304"/>
            <a:chOff x="3017129" y="1937388"/>
            <a:chExt cx="238513" cy="238513"/>
          </a:xfrm>
        </p:grpSpPr>
        <p:sp>
          <p:nvSpPr>
            <p:cNvPr id="37" name="Oval 36"/>
            <p:cNvSpPr/>
            <p:nvPr/>
          </p:nvSpPr>
          <p:spPr>
            <a:xfrm>
              <a:off x="3017129" y="1937388"/>
              <a:ext cx="238513" cy="2385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2358" y="1976745"/>
              <a:ext cx="152249" cy="152249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2783362" y="5017081"/>
            <a:ext cx="1325808" cy="3043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0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123" y="4763246"/>
            <a:ext cx="240728" cy="2407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3" y="3276400"/>
            <a:ext cx="240728" cy="24072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978455" y="3610514"/>
            <a:ext cx="756968" cy="30435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0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80095" y="2172221"/>
            <a:ext cx="756968" cy="2318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ts val="900"/>
              </a:lnSpc>
            </a:pPr>
            <a:r>
              <a:rPr lang="ca-ES" sz="1000" b="1" cap="all" dirty="0">
                <a:solidFill>
                  <a:srgbClr val="B44800"/>
                </a:solidFill>
                <a:latin typeface="Calibri Light" charset="0"/>
                <a:ea typeface="Calibri Light" charset="0"/>
                <a:cs typeface="Calibri Light" charset="0"/>
              </a:rPr>
              <a:t>Accés a planta 0 I 1</a:t>
            </a:r>
            <a:endParaRPr lang="ca-ES" sz="1000" b="1" cap="all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92" y="6440946"/>
            <a:ext cx="1616635" cy="7618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10286" y="5860563"/>
            <a:ext cx="1205021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r>
              <a:rPr lang="ca-ES" sz="1500" spc="50" dirty="0">
                <a:latin typeface="Calibri" charset="0"/>
                <a:ea typeface="Calibri" charset="0"/>
                <a:cs typeface="Calibri" charset="0"/>
              </a:rPr>
              <a:t>Hi col·labora: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10" y="2976271"/>
            <a:ext cx="6062472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72335" y="1748046"/>
            <a:ext cx="8651277" cy="5233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2000"/>
              </a:lnSpc>
              <a:spcAft>
                <a:spcPts val="500"/>
              </a:spcAft>
            </a:pP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En Aquesta guia HI TROBARÀS I</a:t>
            </a:r>
            <a:r>
              <a:rPr lang="ca-ES" sz="2200" cap="all" spc="50" dirty="0">
                <a:latin typeface="Calibri" charset="0"/>
                <a:cs typeface="Calibri" charset="0"/>
              </a:rPr>
              <a:t>nformació</a:t>
            </a: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</a:br>
            <a:r>
              <a:rPr lang="ca-ES" sz="2200" cap="all" spc="50" dirty="0">
                <a:latin typeface="Calibri" charset="0"/>
                <a:ea typeface="Calibri" charset="0"/>
                <a:cs typeface="Calibri" charset="0"/>
              </a:rPr>
              <a:t>SOBRE Caixaforum macaya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335" y="1022826"/>
            <a:ext cx="5007030" cy="38278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lnSpc>
                <a:spcPts val="2800"/>
              </a:lnSpc>
            </a:pPr>
            <a:r>
              <a:rPr lang="ca-E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Informació</a:t>
            </a:r>
            <a:r>
              <a:rPr lang="en-US" sz="3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charset="0"/>
                <a:ea typeface="Calibri Light" charset="0"/>
                <a:cs typeface="Calibri Light" charset="0"/>
              </a:rPr>
              <a:t> general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05" y="1544155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92964" y="2408802"/>
            <a:ext cx="10093911" cy="2676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6273997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3D2E64B8-E690-B848-8BA7-4851234D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54" y="2674284"/>
            <a:ext cx="500300" cy="5003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380ED4-14A0-0A4A-B7DB-41BBAC9C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9" y="3811342"/>
            <a:ext cx="498867" cy="4988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2964" y="5198139"/>
            <a:ext cx="10093911" cy="1190534"/>
          </a:xfrm>
          <a:prstGeom prst="rect">
            <a:avLst/>
          </a:prstGeom>
          <a:solidFill>
            <a:srgbClr val="B4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1494325" y="5362647"/>
            <a:ext cx="44492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700"/>
              </a:lnSpc>
            </a:pP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En el web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de </a:t>
            </a:r>
            <a:r>
              <a:rPr lang="ca-ES" sz="15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cs typeface="Calibri" charset="0"/>
              </a:rPr>
              <a:t> pots trobar tota la informació del centre, les seves </a:t>
            </a:r>
            <a:r>
              <a:rPr lang="ca-ES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activitats i exposicions: </a:t>
            </a:r>
            <a:r>
              <a:rPr lang="ca-ES" sz="1500" b="1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CaixaForum.org</a:t>
            </a:r>
            <a:r>
              <a:rPr lang="ca-ES" sz="1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/ca/macaya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31CD69-DDA4-0245-90DE-E46A3D06DDBB}"/>
              </a:ext>
            </a:extLst>
          </p:cNvPr>
          <p:cNvSpPr/>
          <p:nvPr/>
        </p:nvSpPr>
        <p:spPr>
          <a:xfrm>
            <a:off x="8231458" y="5362647"/>
            <a:ext cx="1877336" cy="82073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n-US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Pg. de Sant Joan, 108. 08037 Barcelona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es-ES_tradnl" sz="16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934 579 531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076892" y="5362647"/>
            <a:ext cx="0" cy="7696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B269C07-6537-874A-B6CB-6E49F227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06" y="5362647"/>
            <a:ext cx="486588" cy="486588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1370809" y="5362647"/>
            <a:ext cx="0" cy="6540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93" y="5362647"/>
            <a:ext cx="486588" cy="48658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FD31551-D1FA-804B-9957-66FBDFFB54B9}"/>
              </a:ext>
            </a:extLst>
          </p:cNvPr>
          <p:cNvSpPr/>
          <p:nvPr/>
        </p:nvSpPr>
        <p:spPr>
          <a:xfrm>
            <a:off x="295318" y="6750675"/>
            <a:ext cx="3947167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Pictogramas extraídos de </a:t>
            </a:r>
            <a:r>
              <a:rPr lang="es-ES_tradnl" sz="100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Flaticon</a:t>
            </a:r>
            <a:r>
              <a:rPr lang="es-ES_tradnl" sz="100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e inspirados en ARASAAC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69A0F5-FF29-CC47-9A89-EAE5275488DE}"/>
              </a:ext>
            </a:extLst>
          </p:cNvPr>
          <p:cNvSpPr/>
          <p:nvPr/>
        </p:nvSpPr>
        <p:spPr>
          <a:xfrm>
            <a:off x="6405069" y="2713756"/>
            <a:ext cx="2531113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hi trobaràs diversos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espais per visitar. Els pots visitar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tots o crear el teu propi itinerari.</a:t>
            </a:r>
          </a:p>
          <a:p>
            <a:pPr>
              <a:lnSpc>
                <a:spcPts val="1800"/>
              </a:lnSpc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Hi ha autobusos de línia i metro que et porten 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.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té un pàrquing a prop.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5C12B6-DBBD-FD48-935F-8FE7952689D7}"/>
              </a:ext>
            </a:extLst>
          </p:cNvPr>
          <p:cNvSpPr/>
          <p:nvPr/>
        </p:nvSpPr>
        <p:spPr>
          <a:xfrm>
            <a:off x="1494327" y="2713756"/>
            <a:ext cx="2238088" cy="18723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El material de la guia està creat com a anticipació </a:t>
            </a:r>
            <a:b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ca-ES" sz="16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 facilitar el seguiment de la visita.</a:t>
            </a:r>
          </a:p>
          <a:p>
            <a:pPr>
              <a:lnSpc>
                <a:spcPts val="1800"/>
              </a:lnSpc>
              <a:spcAft>
                <a:spcPts val="2000"/>
              </a:spcAft>
            </a:pP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Recomanem revisar la guia abans d’anar a </a:t>
            </a:r>
            <a:r>
              <a:rPr lang="ca-ES" sz="1600" dirty="0" err="1">
                <a:solidFill>
                  <a:srgbClr val="000000"/>
                </a:solidFill>
                <a:latin typeface="Calibri" charset="0"/>
                <a:cs typeface="Calibri" charset="0"/>
              </a:rPr>
              <a:t>CaixaForum</a:t>
            </a:r>
            <a:r>
              <a:rPr lang="ca-ES" sz="1600" dirty="0">
                <a:solidFill>
                  <a:srgbClr val="000000"/>
                </a:solidFill>
                <a:latin typeface="Calibri" charset="0"/>
                <a:cs typeface="Calibri" charset="0"/>
              </a:rPr>
              <a:t> per preparar la visita.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A5342F-A1C4-9E44-816A-138B7AD30A96}"/>
              </a:ext>
            </a:extLst>
          </p:cNvPr>
          <p:cNvCxnSpPr>
            <a:cxnSpLocks/>
          </p:cNvCxnSpPr>
          <p:nvPr/>
        </p:nvCxnSpPr>
        <p:spPr>
          <a:xfrm>
            <a:off x="1370809" y="2713756"/>
            <a:ext cx="0" cy="880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DF16F24-8145-6B4F-8708-4F3E8AE450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02" y="3959479"/>
            <a:ext cx="438692" cy="4386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6BFB68-F341-5642-88B0-4DA65CA897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816" y="2780238"/>
            <a:ext cx="484037" cy="48403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273997" y="3897766"/>
            <a:ext cx="0" cy="87791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A56B8A-3A26-2348-963D-F49F594BF475}"/>
              </a:ext>
            </a:extLst>
          </p:cNvPr>
          <p:cNvCxnSpPr/>
          <p:nvPr/>
        </p:nvCxnSpPr>
        <p:spPr>
          <a:xfrm>
            <a:off x="1367461" y="3921013"/>
            <a:ext cx="0" cy="6170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1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9140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0612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84337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4083726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6443" y="6541694"/>
            <a:ext cx="1873496" cy="417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36AD9-06E9-8A48-AF5B-D9E6821C8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7" y="4860986"/>
            <a:ext cx="657686" cy="6576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F291EA-EBE2-364F-BBBA-51BE1E66E8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0" y="4824977"/>
            <a:ext cx="705281" cy="70528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92085" y="1521368"/>
            <a:ext cx="7534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B44800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</a:p>
        </p:txBody>
      </p:sp>
      <p:cxnSp>
        <p:nvCxnSpPr>
          <p:cNvPr id="25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2275968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9">
            <a:extLst>
              <a:ext uri="{FF2B5EF4-FFF2-40B4-BE49-F238E27FC236}">
                <a16:creationId xmlns:a16="http://schemas.microsoft.com/office/drawing/2014/main" id="{76F751AF-18BA-F446-A561-485E9D0FDF15}"/>
              </a:ext>
            </a:extLst>
          </p:cNvPr>
          <p:cNvCxnSpPr>
            <a:cxnSpLocks/>
          </p:cNvCxnSpPr>
          <p:nvPr/>
        </p:nvCxnSpPr>
        <p:spPr>
          <a:xfrm>
            <a:off x="7297443" y="4646306"/>
            <a:ext cx="2432483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778B5BA-8DBD-BB42-8BEA-447EC4E1C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443" y="4860986"/>
            <a:ext cx="736899" cy="7368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08387AA-D891-D543-B16A-15C4F9A9561A}"/>
              </a:ext>
            </a:extLst>
          </p:cNvPr>
          <p:cNvSpPr/>
          <p:nvPr/>
        </p:nvSpPr>
        <p:spPr>
          <a:xfrm>
            <a:off x="755774" y="2454163"/>
            <a:ext cx="2727259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SERVEIX PER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SABER COM POTS ACCEDIR A CAIXAFORUM MACAYA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POTSER L’HAURÀS D’USAR AMB L’AJUDA D’UNA PERSONA DE SUPORT.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2085" y="2454163"/>
            <a:ext cx="2478857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POTS PORTAR LA GUIA A LA PANTALLA DEL MÒBIL O TAULETA. </a:t>
            </a:r>
          </a:p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TAMBÉ POTS IMPRIMIR TOTA LA GUIA O NOMÉS UNA PART I PORTAR-LA AMB TU.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36307" y="2454163"/>
            <a:ext cx="2250822" cy="19774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100"/>
              </a:lnSpc>
            </a:pP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AQUESTA GUIA </a:t>
            </a:r>
            <a:r>
              <a:rPr lang="ca-E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POT EDITAR PERQUÈ L’ADAPTIS A LES TEVES NECESSITATS</a:t>
            </a:r>
            <a:r>
              <a:rPr lang="ca-E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LA POTS CANVIAR, REDUIR O AMPLIAR. </a:t>
            </a:r>
          </a:p>
        </p:txBody>
      </p:sp>
    </p:spTree>
    <p:extLst>
      <p:ext uri="{BB962C8B-B14F-4D97-AF65-F5344CB8AC3E}">
        <p14:creationId xmlns:p14="http://schemas.microsoft.com/office/powerpoint/2010/main" val="181258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L’ENTRADA A CAIXAFORUM MACAYA ÉS A PEU DE CARRER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1" name="Rectangle 20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en-U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ENTRADA A CAIXAFORUM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784ADE5-D312-3C41-9B78-8EE3CDC14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421" y="267041"/>
            <a:ext cx="6149176" cy="43389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86D26A9-5FCD-FA4B-8039-A1F01AAB82EA}"/>
              </a:ext>
            </a:extLst>
          </p:cNvPr>
          <p:cNvGrpSpPr/>
          <p:nvPr/>
        </p:nvGrpSpPr>
        <p:grpSpPr>
          <a:xfrm>
            <a:off x="2067633" y="5219999"/>
            <a:ext cx="1145252" cy="914395"/>
            <a:chOff x="3468959" y="5219999"/>
            <a:chExt cx="1145252" cy="914395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468959" y="6134394"/>
              <a:ext cx="114525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773562" y="5219999"/>
              <a:ext cx="536046" cy="783541"/>
              <a:chOff x="1067619" y="1253110"/>
              <a:chExt cx="421316" cy="61584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67619" y="1253110"/>
                <a:ext cx="421316" cy="42131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1178700" y="1669797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FB2880-48B4-D545-89BB-4C44842E4E73}"/>
              </a:ext>
            </a:extLst>
          </p:cNvPr>
          <p:cNvGrpSpPr/>
          <p:nvPr/>
        </p:nvGrpSpPr>
        <p:grpSpPr>
          <a:xfrm>
            <a:off x="7043449" y="5194398"/>
            <a:ext cx="1684915" cy="939996"/>
            <a:chOff x="7114666" y="5194398"/>
            <a:chExt cx="1684915" cy="93999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7114666" y="6134394"/>
              <a:ext cx="168491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2213" y="5194398"/>
              <a:ext cx="854709" cy="7918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722874" y="5405545"/>
              <a:ext cx="253386" cy="25338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16440D3-67FD-1C4C-8E4A-B0B998253EEB}"/>
              </a:ext>
            </a:extLst>
          </p:cNvPr>
          <p:cNvGrpSpPr/>
          <p:nvPr/>
        </p:nvGrpSpPr>
        <p:grpSpPr>
          <a:xfrm>
            <a:off x="3494058" y="5008627"/>
            <a:ext cx="2659045" cy="1125767"/>
            <a:chOff x="3657803" y="5008627"/>
            <a:chExt cx="2659045" cy="112576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657803" y="6134394"/>
              <a:ext cx="265904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CAF3AC9-FCB7-8E47-AA30-E4C3F1957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7803" y="5008627"/>
              <a:ext cx="2656753" cy="1044900"/>
            </a:xfrm>
            <a:prstGeom prst="rect">
              <a:avLst/>
            </a:prstGeom>
          </p:spPr>
        </p:pic>
      </p:grpSp>
      <p:grpSp>
        <p:nvGrpSpPr>
          <p:cNvPr id="2" name="Group 21">
            <a:extLst>
              <a:ext uri="{FF2B5EF4-FFF2-40B4-BE49-F238E27FC236}">
                <a16:creationId xmlns:a16="http://schemas.microsoft.com/office/drawing/2014/main" id="{105AF374-0819-F8FE-91AD-4DA7389CC403}"/>
              </a:ext>
            </a:extLst>
          </p:cNvPr>
          <p:cNvGrpSpPr/>
          <p:nvPr/>
        </p:nvGrpSpPr>
        <p:grpSpPr>
          <a:xfrm>
            <a:off x="6228981" y="5314368"/>
            <a:ext cx="1081168" cy="820026"/>
            <a:chOff x="5113316" y="5314368"/>
            <a:chExt cx="1081168" cy="820026"/>
          </a:xfrm>
        </p:grpSpPr>
        <p:cxnSp>
          <p:nvCxnSpPr>
            <p:cNvPr id="3" name="Straight Connector 24">
              <a:extLst>
                <a:ext uri="{FF2B5EF4-FFF2-40B4-BE49-F238E27FC236}">
                  <a16:creationId xmlns:a16="http://schemas.microsoft.com/office/drawing/2014/main" id="{F3CF92C3-E53C-7C40-FE95-D38F26CC65A5}"/>
                </a:ext>
              </a:extLst>
            </p:cNvPr>
            <p:cNvCxnSpPr>
              <a:cxnSpLocks/>
            </p:cNvCxnSpPr>
            <p:nvPr/>
          </p:nvCxnSpPr>
          <p:spPr>
            <a:xfrm>
              <a:off x="5200322" y="6134394"/>
              <a:ext cx="27093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5">
              <a:extLst>
                <a:ext uri="{FF2B5EF4-FFF2-40B4-BE49-F238E27FC236}">
                  <a16:creationId xmlns:a16="http://schemas.microsoft.com/office/drawing/2014/main" id="{94139F74-B54F-A84C-5811-E73CBF09B63F}"/>
                </a:ext>
              </a:extLst>
            </p:cNvPr>
            <p:cNvGrpSpPr/>
            <p:nvPr/>
          </p:nvGrpSpPr>
          <p:grpSpPr>
            <a:xfrm>
              <a:off x="5113316" y="5314368"/>
              <a:ext cx="1081168" cy="606822"/>
              <a:chOff x="7588977" y="4260259"/>
              <a:chExt cx="851923" cy="478155"/>
            </a:xfrm>
          </p:grpSpPr>
          <p:pic>
            <p:nvPicPr>
              <p:cNvPr id="5" name="Picture 26">
                <a:extLst>
                  <a:ext uri="{FF2B5EF4-FFF2-40B4-BE49-F238E27FC236}">
                    <a16:creationId xmlns:a16="http://schemas.microsoft.com/office/drawing/2014/main" id="{81172380-8924-E1B4-194F-26B74A8A1F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8897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8" name="Picture 30">
                <a:extLst>
                  <a:ext uri="{FF2B5EF4-FFF2-40B4-BE49-F238E27FC236}">
                    <a16:creationId xmlns:a16="http://schemas.microsoft.com/office/drawing/2014/main" id="{0581E516-C562-A06C-81F8-A978132B2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20804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9" name="Picture 31">
                <a:extLst>
                  <a:ext uri="{FF2B5EF4-FFF2-40B4-BE49-F238E27FC236}">
                    <a16:creationId xmlns:a16="http://schemas.microsoft.com/office/drawing/2014/main" id="{DFCA36A4-DF25-2664-BFE2-B06AF01AC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18989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9137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</a:t>
            </a:r>
            <a:r>
              <a:rPr lang="ca-ES" sz="2200" spc="50" dirty="0">
                <a:latin typeface="Calibri" charset="0"/>
                <a:cs typeface="Calibri" charset="0"/>
              </a:rPr>
              <a:t>BAIXA HI HA LA RECEPCIÓ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I INFORMACIÓ 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Recepció I informació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993636" y="5342226"/>
            <a:ext cx="1560160" cy="792168"/>
            <a:chOff x="6993636" y="5342226"/>
            <a:chExt cx="1560160" cy="79216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993636" y="6134394"/>
              <a:ext cx="15601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6037" y="5342226"/>
              <a:ext cx="595358" cy="595358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312558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99667" y="6134394"/>
              <a:ext cx="63170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2711431" y="5267704"/>
            <a:ext cx="1684256" cy="866690"/>
            <a:chOff x="3708119" y="5267704"/>
            <a:chExt cx="1684256" cy="86669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708119" y="6134394"/>
              <a:ext cx="168425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603795" y="5287846"/>
            <a:ext cx="1129514" cy="846548"/>
            <a:chOff x="5603795" y="5287846"/>
            <a:chExt cx="1129514" cy="84654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603795" y="6134394"/>
              <a:ext cx="112951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5851634" y="5287846"/>
              <a:ext cx="633837" cy="719328"/>
              <a:chOff x="3237519" y="5291021"/>
              <a:chExt cx="620873" cy="70461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7519" y="5291021"/>
                <a:ext cx="620873" cy="620873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8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8775"/>
              <a:stretch/>
            </p:blipFill>
            <p:spPr>
              <a:xfrm rot="19800000">
                <a:off x="3399825" y="5784625"/>
                <a:ext cx="296260" cy="211011"/>
              </a:xfrm>
              <a:prstGeom prst="rect">
                <a:avLst/>
              </a:prstGeom>
            </p:spPr>
          </p:pic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87BF484-0BF9-C542-A24D-A999C887CB6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231317" y="268841"/>
            <a:ext cx="6155556" cy="43416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AE9888A-7BE8-5249-A4B3-0A20BE19E366}"/>
              </a:ext>
            </a:extLst>
          </p:cNvPr>
          <p:cNvSpPr/>
          <p:nvPr/>
        </p:nvSpPr>
        <p:spPr>
          <a:xfrm>
            <a:off x="0" y="917815"/>
            <a:ext cx="151291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2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FONS DE LA PLANTA </a:t>
            </a:r>
            <a:r>
              <a:rPr lang="ca-ES" sz="2200" spc="50" dirty="0">
                <a:latin typeface="Calibri" charset="0"/>
                <a:cs typeface="Calibri" charset="0"/>
              </a:rPr>
              <a:t>BAIXA HI HA LES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AULES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7386752" y="6134394"/>
            <a:ext cx="74458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aules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5968467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32919" y="6134394"/>
              <a:ext cx="6185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pic>
        <p:nvPicPr>
          <p:cNvPr id="50" name="Imagen 6">
            <a:extLst>
              <a:ext uri="{FF2B5EF4-FFF2-40B4-BE49-F238E27FC236}">
                <a16:creationId xmlns:a16="http://schemas.microsoft.com/office/drawing/2014/main" id="{CD73B3CB-1A79-7F5E-3346-C9F6BEC5C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16692" r="18305" b="16692"/>
          <a:stretch/>
        </p:blipFill>
        <p:spPr>
          <a:xfrm rot="16200000">
            <a:off x="6699080" y="922769"/>
            <a:ext cx="4324756" cy="304768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ED311DA-3587-9346-A1B7-A7AA1431D70F}"/>
              </a:ext>
            </a:extLst>
          </p:cNvPr>
          <p:cNvGrpSpPr/>
          <p:nvPr/>
        </p:nvGrpSpPr>
        <p:grpSpPr>
          <a:xfrm>
            <a:off x="4414058" y="5267704"/>
            <a:ext cx="1662546" cy="866690"/>
            <a:chOff x="3677679" y="5267704"/>
            <a:chExt cx="1662546" cy="86669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AA5F29F-5E14-4041-AECD-70D3A92BF275}"/>
                </a:ext>
              </a:extLst>
            </p:cNvPr>
            <p:cNvCxnSpPr>
              <a:cxnSpLocks/>
            </p:cNvCxnSpPr>
            <p:nvPr/>
          </p:nvCxnSpPr>
          <p:spPr>
            <a:xfrm>
              <a:off x="3677679" y="6134394"/>
              <a:ext cx="166254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499DE3-3D93-1146-8882-D3289D39929C}"/>
                </a:ext>
              </a:extLst>
            </p:cNvPr>
            <p:cNvGrpSpPr/>
            <p:nvPr/>
          </p:nvGrpSpPr>
          <p:grpSpPr>
            <a:xfrm>
              <a:off x="3922976" y="5267704"/>
              <a:ext cx="951685" cy="709116"/>
              <a:chOff x="3555093" y="1228320"/>
              <a:chExt cx="707159" cy="526916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5336" y="1228320"/>
                <a:ext cx="526916" cy="526916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DA8FD09-9EB2-D842-ADCC-D3E8A4BD0E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55093" y="1572565"/>
                <a:ext cx="137740" cy="137740"/>
              </a:xfrm>
              <a:prstGeom prst="rect">
                <a:avLst/>
              </a:prstGeom>
            </p:spPr>
          </p:pic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13C32052-75D8-C940-92CB-CEF2AF5B7675}"/>
                  </a:ext>
                </a:extLst>
              </p:cNvPr>
              <p:cNvSpPr/>
              <p:nvPr/>
            </p:nvSpPr>
            <p:spPr>
              <a:xfrm>
                <a:off x="3729228" y="1528252"/>
                <a:ext cx="530105" cy="219332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767135" y="5314520"/>
            <a:ext cx="857808" cy="819874"/>
            <a:chOff x="2767135" y="5314520"/>
            <a:chExt cx="857808" cy="81987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767135" y="6134394"/>
              <a:ext cx="85780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2890093" y="5314520"/>
              <a:ext cx="611892" cy="728770"/>
              <a:chOff x="2885732" y="5314520"/>
              <a:chExt cx="611892" cy="72877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3191678" y="5364237"/>
                <a:ext cx="0" cy="253542"/>
              </a:xfrm>
              <a:prstGeom prst="straightConnector1">
                <a:avLst/>
              </a:prstGeom>
              <a:ln w="19050" cap="rnd">
                <a:solidFill>
                  <a:srgbClr val="B4480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2885732" y="5314520"/>
                <a:ext cx="611892" cy="728770"/>
              </a:xfrm>
              <a:custGeom>
                <a:avLst/>
                <a:gdLst>
                  <a:gd name="connsiteX0" fmla="*/ 0 w 611892"/>
                  <a:gd name="connsiteY0" fmla="*/ 721895 h 728770"/>
                  <a:gd name="connsiteX1" fmla="*/ 0 w 611892"/>
                  <a:gd name="connsiteY1" fmla="*/ 0 h 728770"/>
                  <a:gd name="connsiteX2" fmla="*/ 611892 w 611892"/>
                  <a:gd name="connsiteY2" fmla="*/ 0 h 728770"/>
                  <a:gd name="connsiteX3" fmla="*/ 611892 w 611892"/>
                  <a:gd name="connsiteY3" fmla="*/ 728770 h 72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1892" h="728770">
                    <a:moveTo>
                      <a:pt x="0" y="721895"/>
                    </a:moveTo>
                    <a:lnTo>
                      <a:pt x="0" y="0"/>
                    </a:lnTo>
                    <a:lnTo>
                      <a:pt x="611892" y="0"/>
                    </a:lnTo>
                    <a:lnTo>
                      <a:pt x="611892" y="728770"/>
                    </a:lnTo>
                  </a:path>
                </a:pathLst>
              </a:custGeom>
              <a:ln w="19050" cap="rnd">
                <a:solidFill>
                  <a:schemeClr val="tx1"/>
                </a:solidFill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4" y="284235"/>
            <a:ext cx="3047688" cy="43246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139" y="5006402"/>
            <a:ext cx="1316059" cy="10476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E6C45F-2C06-0847-ABB1-E96C4AF7D7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79" y="283390"/>
            <a:ext cx="3057674" cy="43244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AE9888A-7BE8-5249-A4B3-0A20BE19E366}"/>
              </a:ext>
            </a:extLst>
          </p:cNvPr>
          <p:cNvSpPr/>
          <p:nvPr/>
        </p:nvSpPr>
        <p:spPr>
          <a:xfrm>
            <a:off x="0" y="917815"/>
            <a:ext cx="151291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AL COSTAT DE LES AULES HI HA L’ASCENSOR I LES ESCALES A LA PLANTA –1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Ascensor </a:t>
              </a:r>
              <a:b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</a:b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I escales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3853689" y="5314368"/>
            <a:ext cx="1081168" cy="820026"/>
            <a:chOff x="5132366" y="5314368"/>
            <a:chExt cx="1081168" cy="820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211770" y="6134394"/>
              <a:ext cx="6867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9C7E459-87CE-8B46-A51D-CE2DBE59F589}"/>
              </a:ext>
            </a:extLst>
          </p:cNvPr>
          <p:cNvGrpSpPr/>
          <p:nvPr/>
        </p:nvGrpSpPr>
        <p:grpSpPr>
          <a:xfrm>
            <a:off x="4828988" y="5320682"/>
            <a:ext cx="1255928" cy="813712"/>
            <a:chOff x="8392824" y="5320682"/>
            <a:chExt cx="1255928" cy="81371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69B126-995F-3B42-A0E9-D3DDD6419035}"/>
                </a:ext>
              </a:extLst>
            </p:cNvPr>
            <p:cNvCxnSpPr/>
            <p:nvPr/>
          </p:nvCxnSpPr>
          <p:spPr>
            <a:xfrm>
              <a:off x="8392824" y="6134394"/>
              <a:ext cx="125592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DC5238-D59C-6848-AF70-6A1FE7910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5870" y="5320682"/>
              <a:ext cx="591544" cy="59154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808123" y="5344741"/>
            <a:ext cx="947650" cy="789653"/>
            <a:chOff x="6841375" y="5344741"/>
            <a:chExt cx="947650" cy="789653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841375" y="6134394"/>
              <a:ext cx="9476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2">
              <a:extLst>
                <a:ext uri="{FF2B5EF4-FFF2-40B4-BE49-F238E27FC236}">
                  <a16:creationId xmlns:a16="http://schemas.microsoft.com/office/drawing/2014/main" id="{6E025D80-337C-445D-4D20-1322409D4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5195"/>
            <a:stretch/>
          </p:blipFill>
          <p:spPr>
            <a:xfrm>
              <a:off x="6945911" y="5344741"/>
              <a:ext cx="738579" cy="55249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1283413" y="5469149"/>
            <a:ext cx="910800" cy="665245"/>
            <a:chOff x="1692290" y="5469149"/>
            <a:chExt cx="910800" cy="665245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1730600" y="6134394"/>
              <a:ext cx="83923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>
              <a:grpSpLocks noChangeAspect="1"/>
            </p:cNvGrpSpPr>
            <p:nvPr/>
          </p:nvGrpSpPr>
          <p:grpSpPr>
            <a:xfrm>
              <a:off x="1692290" y="5469149"/>
              <a:ext cx="910800" cy="432565"/>
              <a:chOff x="7757785" y="5886192"/>
              <a:chExt cx="504540" cy="239621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7757785" y="5886192"/>
                <a:ext cx="239621" cy="23962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8022704" y="5886192"/>
                <a:ext cx="239621" cy="239621"/>
              </a:xfrm>
              <a:prstGeom prst="ellipse">
                <a:avLst/>
              </a:prstGeom>
              <a:solidFill>
                <a:srgbClr val="B448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8437870" y="5246923"/>
            <a:ext cx="1246457" cy="887471"/>
            <a:chOff x="8741697" y="5246923"/>
            <a:chExt cx="1246457" cy="88747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ED311DA-3587-9346-A1B7-A7AA1431D70F}"/>
                </a:ext>
              </a:extLst>
            </p:cNvPr>
            <p:cNvGrpSpPr/>
            <p:nvPr/>
          </p:nvGrpSpPr>
          <p:grpSpPr>
            <a:xfrm>
              <a:off x="8741697" y="5246923"/>
              <a:ext cx="1246457" cy="887471"/>
              <a:chOff x="3898037" y="5246923"/>
              <a:chExt cx="1246457" cy="88747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AA5F29F-5E14-4041-AECD-70D3A92BF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98037" y="6134394"/>
                <a:ext cx="124645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8766636" y="5917679"/>
              <a:ext cx="947757" cy="185369"/>
              <a:chOff x="2640293" y="5931533"/>
              <a:chExt cx="947757" cy="185369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073710" y="5006402"/>
            <a:ext cx="774866" cy="1127993"/>
            <a:chOff x="2930693" y="5006402"/>
            <a:chExt cx="774866" cy="112799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939756" y="6134395"/>
              <a:ext cx="74458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30693" y="5006402"/>
              <a:ext cx="774866" cy="1047648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AE9888A-7BE8-5249-A4B3-0A20BE19E366}"/>
              </a:ext>
            </a:extLst>
          </p:cNvPr>
          <p:cNvSpPr/>
          <p:nvPr/>
        </p:nvSpPr>
        <p:spPr>
          <a:xfrm>
            <a:off x="0" y="917815"/>
            <a:ext cx="1512916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baixa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76ADDEF-D2A0-1744-B846-5E695579D5E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861" y="283031"/>
            <a:ext cx="3047689" cy="4324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0F88ECF-2271-164B-BA00-9CB79268148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5076" y="284230"/>
            <a:ext cx="3050227" cy="43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615848" y="903478"/>
            <a:ext cx="4319732" cy="30576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A LA PLANTA </a:t>
            </a:r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s-ES" sz="2200" spc="50" dirty="0">
                <a:latin typeface="Calibri" charset="0"/>
                <a:cs typeface="Calibri" charset="0"/>
              </a:rPr>
              <a:t>1 HI HA 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EL </a:t>
            </a:r>
            <a:r>
              <a:rPr lang="es-ES" sz="2200" i="1" spc="50" dirty="0">
                <a:latin typeface="Calibri" charset="0"/>
                <a:ea typeface="Calibri" charset="0"/>
                <a:cs typeface="Calibri" charset="0"/>
              </a:rPr>
              <a:t>FOYER</a:t>
            </a:r>
            <a:r>
              <a:rPr lang="es-ES" sz="2200" spc="50" dirty="0">
                <a:latin typeface="Calibri" charset="0"/>
                <a:ea typeface="Calibri" charset="0"/>
                <a:cs typeface="Calibri" charset="0"/>
              </a:rPr>
              <a:t> I L’AUDITORI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i="1" cap="all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Foyer</a:t>
              </a: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 I auditori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614" y="272450"/>
            <a:ext cx="3047689" cy="433640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40931" y="5006402"/>
            <a:ext cx="1360114" cy="1127992"/>
            <a:chOff x="6854657" y="5006402"/>
            <a:chExt cx="1360114" cy="112799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854658" y="6134394"/>
              <a:ext cx="136011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4657" y="5006402"/>
              <a:ext cx="1360113" cy="1047648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3256983" y="5246923"/>
            <a:ext cx="1265141" cy="887471"/>
            <a:chOff x="8683506" y="5246923"/>
            <a:chExt cx="1265141" cy="88747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D311DA-3587-9346-A1B7-A7AA1431D70F}"/>
                </a:ext>
              </a:extLst>
            </p:cNvPr>
            <p:cNvGrpSpPr/>
            <p:nvPr/>
          </p:nvGrpSpPr>
          <p:grpSpPr>
            <a:xfrm>
              <a:off x="8683506" y="5246923"/>
              <a:ext cx="1265141" cy="887471"/>
              <a:chOff x="3839846" y="5246923"/>
              <a:chExt cx="1265141" cy="88747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AA5F29F-5E14-4041-AECD-70D3A92BF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9846" y="6134394"/>
                <a:ext cx="126514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8766636" y="5917679"/>
              <a:ext cx="947757" cy="185369"/>
              <a:chOff x="2640293" y="5931533"/>
              <a:chExt cx="947757" cy="18536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706628" y="5006402"/>
            <a:ext cx="753576" cy="1127992"/>
            <a:chOff x="5731567" y="5006402"/>
            <a:chExt cx="753576" cy="1127992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31567" y="6134394"/>
              <a:ext cx="753576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590543" y="5159436"/>
              <a:ext cx="1047600" cy="74153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7B571C-A5C1-E94B-B1D8-5A521AEA9FB8}"/>
              </a:ext>
            </a:extLst>
          </p:cNvPr>
          <p:cNvGrpSpPr/>
          <p:nvPr/>
        </p:nvGrpSpPr>
        <p:grpSpPr>
          <a:xfrm>
            <a:off x="4423457" y="5314368"/>
            <a:ext cx="1081168" cy="820026"/>
            <a:chOff x="5132366" y="5314368"/>
            <a:chExt cx="1081168" cy="82002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A457E7-41B7-654A-A7A6-5531944CC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32919" y="6134394"/>
              <a:ext cx="61856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0BDE473-9898-8145-BF1B-C920C68CE3B8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23CCC58-87F2-0944-8F64-ADC844B23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DCA8753-0D4A-D84C-BCBD-19F06159B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2C0B3943-426A-F941-9905-0DFCDC367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1CE5DD4-73B4-734F-8E75-2B605D656E6D}"/>
              </a:ext>
            </a:extLst>
          </p:cNvPr>
          <p:cNvSpPr/>
          <p:nvPr/>
        </p:nvSpPr>
        <p:spPr>
          <a:xfrm>
            <a:off x="0" y="917815"/>
            <a:ext cx="127123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4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964" y="6242400"/>
            <a:ext cx="10093912" cy="367788"/>
          </a:xfrm>
          <a:prstGeom prst="rect">
            <a:avLst/>
          </a:prstGeom>
        </p:spPr>
        <p:txBody>
          <a:bodyPr wrap="square" lIns="90000">
            <a:noAutofit/>
          </a:bodyPr>
          <a:lstStyle/>
          <a:p>
            <a:pPr algn="ctr"/>
            <a:r>
              <a:rPr lang="ca-ES" sz="2200" spc="50" dirty="0">
                <a:latin typeface="Calibri" charset="0"/>
                <a:ea typeface="Calibri" charset="0"/>
                <a:cs typeface="Calibri" charset="0"/>
              </a:rPr>
              <a:t>A LA PLANTA –1 HI HA ELS BANYS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07905" y="4718106"/>
            <a:ext cx="100789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24712" y="3130079"/>
            <a:ext cx="3490881" cy="716707"/>
            <a:chOff x="524712" y="3130079"/>
            <a:chExt cx="3490881" cy="716707"/>
          </a:xfrm>
        </p:grpSpPr>
        <p:sp>
          <p:nvSpPr>
            <p:cNvPr id="28" name="Rectangle 27"/>
            <p:cNvSpPr/>
            <p:nvPr/>
          </p:nvSpPr>
          <p:spPr>
            <a:xfrm>
              <a:off x="524712" y="3130079"/>
              <a:ext cx="2666966" cy="716707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 algn="r">
                <a:lnSpc>
                  <a:spcPts val="3300"/>
                </a:lnSpc>
              </a:pPr>
              <a:r>
                <a:rPr lang="ca-ES" sz="3300" cap="all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charset="0"/>
                  <a:ea typeface="Calibri Light" charset="0"/>
                  <a:cs typeface="Calibri Light" charset="0"/>
                </a:rPr>
                <a:t>banys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422965" y="3449951"/>
              <a:ext cx="592628" cy="0"/>
            </a:xfrm>
            <a:prstGeom prst="straightConnector1">
              <a:avLst/>
            </a:prstGeom>
            <a:ln w="76200" cap="rnd">
              <a:solidFill>
                <a:schemeClr val="bg1">
                  <a:lumMod val="75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0FBA23-6A1B-8F4F-AE99-DD0240748926}"/>
              </a:ext>
            </a:extLst>
          </p:cNvPr>
          <p:cNvGrpSpPr/>
          <p:nvPr/>
        </p:nvGrpSpPr>
        <p:grpSpPr>
          <a:xfrm>
            <a:off x="6496537" y="5297619"/>
            <a:ext cx="827850" cy="836775"/>
            <a:chOff x="8731657" y="5297619"/>
            <a:chExt cx="827850" cy="83677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00029" y="5297619"/>
              <a:ext cx="704857" cy="630527"/>
            </a:xfrm>
            <a:prstGeom prst="rect">
              <a:avLst/>
            </a:prstGeom>
          </p:spPr>
        </p:pic>
        <p:cxnSp>
          <p:nvCxnSpPr>
            <p:cNvPr id="38" name="Straight Connector 37"/>
            <p:cNvCxnSpPr/>
            <p:nvPr/>
          </p:nvCxnSpPr>
          <p:spPr>
            <a:xfrm>
              <a:off x="8731657" y="6134394"/>
              <a:ext cx="82785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15E3D1E-A29E-784C-A1EF-BAD71DA0DA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274" y="268837"/>
            <a:ext cx="6141600" cy="43233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1CE5DD4-73B4-734F-8E75-2B605D656E6D}"/>
              </a:ext>
            </a:extLst>
          </p:cNvPr>
          <p:cNvSpPr/>
          <p:nvPr/>
        </p:nvSpPr>
        <p:spPr>
          <a:xfrm>
            <a:off x="0" y="917815"/>
            <a:ext cx="1271239" cy="2727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marL="288000"/>
            <a:r>
              <a:rPr lang="ca-ES" sz="1300" cap="all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Planta –1</a:t>
            </a:r>
            <a:endParaRPr lang="ca-ES" sz="1300" cap="all" spc="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38627" y="5246923"/>
            <a:ext cx="1265141" cy="887471"/>
            <a:chOff x="8683506" y="5246923"/>
            <a:chExt cx="1265141" cy="88747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D311DA-3587-9346-A1B7-A7AA1431D70F}"/>
                </a:ext>
              </a:extLst>
            </p:cNvPr>
            <p:cNvGrpSpPr/>
            <p:nvPr/>
          </p:nvGrpSpPr>
          <p:grpSpPr>
            <a:xfrm>
              <a:off x="8683506" y="5246923"/>
              <a:ext cx="1265141" cy="887471"/>
              <a:chOff x="3839846" y="5246923"/>
              <a:chExt cx="1265141" cy="88747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AA5F29F-5E14-4041-AECD-70D3A92BF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9846" y="6134394"/>
                <a:ext cx="126514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D136377-DFF2-774C-AF55-7DBB3684C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8614" y="5246923"/>
                <a:ext cx="709116" cy="709116"/>
              </a:xfrm>
              <a:prstGeom prst="rect">
                <a:avLst/>
              </a:prstGeom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8766636" y="5917679"/>
              <a:ext cx="947757" cy="185369"/>
              <a:chOff x="2640293" y="5931533"/>
              <a:chExt cx="947757" cy="185369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D076D0A-4C5A-8742-BB6F-47553C9D03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0293" y="5931533"/>
                <a:ext cx="185369" cy="185369"/>
              </a:xfrm>
              <a:prstGeom prst="rect">
                <a:avLst/>
              </a:prstGeom>
            </p:spPr>
          </p:pic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60E7F673-CA59-C74E-B309-317B86C7EF8C}"/>
                  </a:ext>
                </a:extLst>
              </p:cNvPr>
              <p:cNvSpPr/>
              <p:nvPr/>
            </p:nvSpPr>
            <p:spPr>
              <a:xfrm>
                <a:off x="2874642" y="5952619"/>
                <a:ext cx="713408" cy="143199"/>
              </a:xfrm>
              <a:prstGeom prst="roundRect">
                <a:avLst/>
              </a:prstGeom>
              <a:noFill/>
              <a:ln w="19050" cap="rnd">
                <a:solidFill>
                  <a:srgbClr val="B448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4B49F0C9-B15C-E1FB-8CFE-905BC4083226}"/>
              </a:ext>
            </a:extLst>
          </p:cNvPr>
          <p:cNvGrpSpPr/>
          <p:nvPr/>
        </p:nvGrpSpPr>
        <p:grpSpPr>
          <a:xfrm>
            <a:off x="5113781" y="5314368"/>
            <a:ext cx="1081168" cy="820026"/>
            <a:chOff x="5132366" y="5314368"/>
            <a:chExt cx="1081168" cy="820026"/>
          </a:xfrm>
        </p:grpSpPr>
        <p:cxnSp>
          <p:nvCxnSpPr>
            <p:cNvPr id="3" name="Straight Connector 63">
              <a:extLst>
                <a:ext uri="{FF2B5EF4-FFF2-40B4-BE49-F238E27FC236}">
                  <a16:creationId xmlns:a16="http://schemas.microsoft.com/office/drawing/2014/main" id="{AB7F915E-D39F-E825-B60F-3C6EF6ACF658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16" y="6134394"/>
              <a:ext cx="6564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64">
              <a:extLst>
                <a:ext uri="{FF2B5EF4-FFF2-40B4-BE49-F238E27FC236}">
                  <a16:creationId xmlns:a16="http://schemas.microsoft.com/office/drawing/2014/main" id="{934EC27C-095D-0291-3555-EBEFE75CFE5C}"/>
                </a:ext>
              </a:extLst>
            </p:cNvPr>
            <p:cNvGrpSpPr/>
            <p:nvPr/>
          </p:nvGrpSpPr>
          <p:grpSpPr>
            <a:xfrm>
              <a:off x="5132366" y="5314368"/>
              <a:ext cx="1081168" cy="606822"/>
              <a:chOff x="7603987" y="4260259"/>
              <a:chExt cx="851923" cy="478155"/>
            </a:xfrm>
          </p:grpSpPr>
          <p:pic>
            <p:nvPicPr>
              <p:cNvPr id="5" name="Picture 65">
                <a:extLst>
                  <a:ext uri="{FF2B5EF4-FFF2-40B4-BE49-F238E27FC236}">
                    <a16:creationId xmlns:a16="http://schemas.microsoft.com/office/drawing/2014/main" id="{F41D6B69-F8C1-FACF-AD02-728AC0FDA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3987" y="4260259"/>
                <a:ext cx="851923" cy="478155"/>
              </a:xfrm>
              <a:prstGeom prst="rect">
                <a:avLst/>
              </a:prstGeom>
            </p:spPr>
          </p:pic>
          <p:pic>
            <p:nvPicPr>
              <p:cNvPr id="7" name="Picture 66">
                <a:extLst>
                  <a:ext uri="{FF2B5EF4-FFF2-40B4-BE49-F238E27FC236}">
                    <a16:creationId xmlns:a16="http://schemas.microsoft.com/office/drawing/2014/main" id="{A4BB998F-3FB6-FF34-7F62-E5F7D7DDD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7735815" y="4289235"/>
                <a:ext cx="199154" cy="199154"/>
              </a:xfrm>
              <a:prstGeom prst="rect">
                <a:avLst/>
              </a:prstGeom>
            </p:spPr>
          </p:pic>
          <p:pic>
            <p:nvPicPr>
              <p:cNvPr id="8" name="Picture 67">
                <a:extLst>
                  <a:ext uri="{FF2B5EF4-FFF2-40B4-BE49-F238E27FC236}">
                    <a16:creationId xmlns:a16="http://schemas.microsoft.com/office/drawing/2014/main" id="{CC5AD301-078F-B859-3FD3-22EBA62FF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8134000" y="4289235"/>
                <a:ext cx="199154" cy="1991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2699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13583</TotalTime>
  <Words>460</Words>
  <Application>Microsoft Macintosh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186</cp:revision>
  <cp:lastPrinted>2023-05-17T11:30:21Z</cp:lastPrinted>
  <dcterms:created xsi:type="dcterms:W3CDTF">2022-05-17T11:22:10Z</dcterms:created>
  <dcterms:modified xsi:type="dcterms:W3CDTF">2023-06-16T07:44:19Z</dcterms:modified>
</cp:coreProperties>
</file>